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5"/>
  </p:notesMasterIdLst>
  <p:sldIdLst>
    <p:sldId id="2271" r:id="rId3"/>
    <p:sldId id="2468" r:id="rId4"/>
    <p:sldId id="2511" r:id="rId5"/>
    <p:sldId id="2470" r:id="rId6"/>
    <p:sldId id="2506" r:id="rId7"/>
    <p:sldId id="2507" r:id="rId8"/>
    <p:sldId id="2471" r:id="rId9"/>
    <p:sldId id="2235" r:id="rId10"/>
    <p:sldId id="2407" r:id="rId11"/>
    <p:sldId id="2508" r:id="rId12"/>
    <p:sldId id="2509" r:id="rId13"/>
    <p:sldId id="2510" r:id="rId14"/>
    <p:sldId id="2512" r:id="rId15"/>
    <p:sldId id="2513" r:id="rId16"/>
    <p:sldId id="2514" r:id="rId17"/>
    <p:sldId id="2059" r:id="rId18"/>
    <p:sldId id="2515" r:id="rId19"/>
    <p:sldId id="2233" r:id="rId20"/>
    <p:sldId id="2516" r:id="rId21"/>
    <p:sldId id="2517" r:id="rId22"/>
    <p:sldId id="2518" r:id="rId23"/>
    <p:sldId id="2519" r:id="rId24"/>
    <p:sldId id="2520" r:id="rId25"/>
    <p:sldId id="2478" r:id="rId26"/>
    <p:sldId id="2522" r:id="rId27"/>
    <p:sldId id="2521" r:id="rId28"/>
    <p:sldId id="2523" r:id="rId29"/>
    <p:sldId id="2524" r:id="rId30"/>
    <p:sldId id="2410" r:id="rId31"/>
    <p:sldId id="2525" r:id="rId32"/>
    <p:sldId id="2526" r:id="rId33"/>
    <p:sldId id="2527" r:id="rId34"/>
    <p:sldId id="2528" r:id="rId35"/>
    <p:sldId id="1986" r:id="rId36"/>
    <p:sldId id="2529" r:id="rId37"/>
    <p:sldId id="2163" r:id="rId38"/>
    <p:sldId id="2530" r:id="rId39"/>
    <p:sldId id="2532" r:id="rId40"/>
    <p:sldId id="2533" r:id="rId41"/>
    <p:sldId id="2534" r:id="rId42"/>
    <p:sldId id="1948" r:id="rId43"/>
    <p:sldId id="2535" r:id="rId4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F07D7"/>
    <a:srgbClr val="007FDE"/>
    <a:srgbClr val="C00000"/>
    <a:srgbClr val="0083E6"/>
    <a:srgbClr val="960000"/>
    <a:srgbClr val="F1E061"/>
    <a:srgbClr val="F4B75E"/>
    <a:srgbClr val="CC0000"/>
    <a:srgbClr val="C5E6FF"/>
    <a:srgbClr val="00A1D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9" autoAdjust="0"/>
    <p:restoredTop sz="93750" autoAdjust="0"/>
  </p:normalViewPr>
  <p:slideViewPr>
    <p:cSldViewPr>
      <p:cViewPr varScale="1">
        <p:scale>
          <a:sx n="97" d="100"/>
          <a:sy n="97" d="100"/>
        </p:scale>
        <p:origin x="-497"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11/6/2023</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29033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012952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15247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66839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84083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31864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013746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189100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52788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895714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17026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429669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68013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986624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714673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404044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092746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923818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31957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055545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970427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41553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199050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039048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04632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621405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187737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2717282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350775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42</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 xmlns:p14="http://schemas.microsoft.com/office/powerpoint/2010/main"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195805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98706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685342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05330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40038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305291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11/6/2023</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11/6/2023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11/6/2023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11/6/2023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11/6/2023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11/6/2023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11/6/2023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11/6/2023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11/6/2023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11/6/2023</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11/6/2023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11/6/2023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11/6/2023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11/6/2023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11/6/2023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11/6/2023</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11/6/2023</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11/6/2023</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11/6/2023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11/6/2023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Corinthians 10:23-33 - Lakeview Church"/>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7" name="Rectangle 6"/>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Week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70</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08 November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2023</a:t>
            </a:r>
          </a:p>
        </p:txBody>
      </p:sp>
      <p:sp>
        <p:nvSpPr>
          <p:cNvPr id="9" name="TextBox 8"/>
          <p:cNvSpPr txBox="1"/>
          <p:nvPr/>
        </p:nvSpPr>
        <p:spPr>
          <a:xfrm>
            <a:off x="609599" y="4267200"/>
            <a:ext cx="8095129" cy="553998"/>
          </a:xfrm>
          <a:prstGeom prst="rect">
            <a:avLst/>
          </a:prstGeom>
          <a:noFill/>
        </p:spPr>
        <p:txBody>
          <a:bodyPr wrap="square" rtlCol="0">
            <a:spAutoFit/>
          </a:bodyPr>
          <a:lstStyle/>
          <a:p>
            <a:pPr algn="ctr"/>
            <a:r>
              <a:rPr lang="en-US" sz="30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Most Important Point of All</a:t>
            </a:r>
            <a:endParaRPr lang="en-US" sz="3000" b="1" dirty="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322729" y="6096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Concerning Death and Resurrection</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3831175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89" y="1202018"/>
            <a:ext cx="8641976" cy="5355312"/>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It was </a:t>
            </a:r>
            <a:r>
              <a:rPr lang="en-US" sz="2400" b="1" dirty="0" smtClean="0">
                <a:latin typeface="Cambria" panose="02040503050406030204" pitchFamily="18" charset="0"/>
                <a:ea typeface="Cambria" panose="02040503050406030204" pitchFamily="18" charset="0"/>
              </a:rPr>
              <a:t>there </a:t>
            </a:r>
            <a:r>
              <a:rPr lang="en-US" sz="2400" b="1" dirty="0" smtClean="0">
                <a:latin typeface="Cambria" panose="02040503050406030204" pitchFamily="18" charset="0"/>
                <a:ea typeface="Cambria" panose="02040503050406030204" pitchFamily="18" charset="0"/>
              </a:rPr>
              <a:t>that the greatest Greek thinker formulated and popularized views on </a:t>
            </a:r>
            <a:r>
              <a:rPr lang="en-US" sz="2400" b="1" dirty="0" smtClean="0">
                <a:latin typeface="Cambria" panose="02040503050406030204" pitchFamily="18" charset="0"/>
                <a:ea typeface="Cambria" panose="02040503050406030204" pitchFamily="18" charset="0"/>
              </a:rPr>
              <a:t>politics, </a:t>
            </a:r>
            <a:r>
              <a:rPr lang="en-US" sz="2400" b="1" dirty="0" smtClean="0">
                <a:latin typeface="Cambria" panose="02040503050406030204" pitchFamily="18" charset="0"/>
                <a:ea typeface="Cambria" panose="02040503050406030204" pitchFamily="18" charset="0"/>
              </a:rPr>
              <a:t>religion, culture, and philosophy that would endure for millennia.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There Paul had both the privilege and challenge of presenting Christ to the intelligentsia of the Greek speaking world. </a:t>
            </a:r>
            <a:r>
              <a:rPr lang="en-US" sz="2400" b="1" dirty="0" smtClean="0">
                <a:latin typeface="Cambria" panose="02040503050406030204" pitchFamily="18" charset="0"/>
                <a:ea typeface="Cambria" panose="02040503050406030204" pitchFamily="18" charset="0"/>
              </a:rPr>
              <a:t> His </a:t>
            </a:r>
            <a:r>
              <a:rPr lang="en-US" sz="2400" b="1" dirty="0" smtClean="0">
                <a:latin typeface="Cambria" panose="02040503050406030204" pitchFamily="18" charset="0"/>
                <a:ea typeface="Cambria" panose="02040503050406030204" pitchFamily="18" charset="0"/>
              </a:rPr>
              <a:t>preaching was characterized by unwavering truth and tactful diplomacy.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Meeting them on their own soil, establishing common ground, and even quoting from their own Greek poets, Paul could engage the Greek thinkers in ways that captured their </a:t>
            </a:r>
            <a:r>
              <a:rPr lang="en-US" sz="2400" b="1" dirty="0" smtClean="0">
                <a:latin typeface="Cambria" panose="02040503050406030204" pitchFamily="18" charset="0"/>
                <a:ea typeface="Cambria" panose="02040503050406030204" pitchFamily="18" charset="0"/>
              </a:rPr>
              <a:t>hearts </a:t>
            </a:r>
            <a:r>
              <a:rPr lang="en-US" sz="2400" b="1" dirty="0" smtClean="0">
                <a:latin typeface="Cambria" panose="02040503050406030204" pitchFamily="18" charset="0"/>
                <a:ea typeface="Cambria" panose="02040503050406030204" pitchFamily="18" charset="0"/>
              </a:rPr>
              <a:t>and their minds, until a very specific part of the Christian truth turned them off: </a:t>
            </a:r>
            <a:r>
              <a:rPr lang="en-US" sz="2400" b="1" i="1" dirty="0" smtClean="0">
                <a:latin typeface="Cambria" panose="02040503050406030204" pitchFamily="18" charset="0"/>
                <a:ea typeface="Cambria" panose="02040503050406030204" pitchFamily="18" charset="0"/>
              </a:rPr>
              <a:t>“when they heard of the resurrection of the dead, some began to sneer”</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Acts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17:32</a:t>
            </a:r>
            <a:r>
              <a:rPr lang="en-US" sz="2400" b="1" dirty="0" smtClean="0">
                <a:latin typeface="Cambria" panose="02040503050406030204" pitchFamily="18" charset="0"/>
                <a:ea typeface="Cambria" panose="02040503050406030204" pitchFamily="18" charset="0"/>
              </a:rPr>
              <a:t>).</a:t>
            </a:r>
          </a:p>
          <a:p>
            <a:pPr indent="457200"/>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176577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048871"/>
            <a:ext cx="8458200" cy="5724644"/>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So, the resurrection of the dead is for many the great </a:t>
            </a:r>
            <a:r>
              <a:rPr lang="en-US" sz="2400" b="1" dirty="0" smtClean="0">
                <a:latin typeface="Cambria" panose="02040503050406030204" pitchFamily="18" charset="0"/>
                <a:ea typeface="Cambria" panose="02040503050406030204" pitchFamily="18" charset="0"/>
              </a:rPr>
              <a:t>“Continental Divide” </a:t>
            </a:r>
            <a:r>
              <a:rPr lang="en-US" sz="2400" b="1" dirty="0" smtClean="0">
                <a:latin typeface="Cambria" panose="02040503050406030204" pitchFamily="18" charset="0"/>
                <a:ea typeface="Cambria" panose="02040503050406030204" pitchFamily="18" charset="0"/>
              </a:rPr>
              <a:t>between faith and unbelief.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Located near Athens, Corinth was greatly influenced by this Greek mind-set. </a:t>
            </a:r>
            <a:r>
              <a:rPr lang="en-US" sz="2400" b="1" dirty="0" smtClean="0">
                <a:latin typeface="Cambria" panose="02040503050406030204" pitchFamily="18" charset="0"/>
                <a:ea typeface="Cambria" panose="02040503050406030204" pitchFamily="18" charset="0"/>
              </a:rPr>
              <a:t> Being </a:t>
            </a:r>
            <a:r>
              <a:rPr lang="en-US" sz="2400" b="1" dirty="0" smtClean="0">
                <a:latin typeface="Cambria" panose="02040503050406030204" pitchFamily="18" charset="0"/>
                <a:ea typeface="Cambria" panose="02040503050406030204" pitchFamily="18" charset="0"/>
              </a:rPr>
              <a:t>a city that valued pleasure above learning, Corinth left the thinking to her Athenian neighbors, adopting without question their attitudes toward the resurrection of the body.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The eagerness to appear “wise” by the world’s standards had been a constant objective among the Corinthians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1:18-25</a:t>
            </a:r>
            <a:r>
              <a:rPr lang="en-US" sz="2400" b="1" dirty="0" smtClean="0">
                <a:latin typeface="Cambria" panose="02040503050406030204" pitchFamily="18" charset="0"/>
                <a:ea typeface="Cambria" panose="02040503050406030204" pitchFamily="18" charset="0"/>
              </a:rPr>
              <a:t>).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15:1-11</a:t>
            </a:r>
            <a:r>
              <a:rPr lang="en-US" sz="2400" b="1" dirty="0" smtClean="0">
                <a:latin typeface="Cambria" panose="02040503050406030204" pitchFamily="18" charset="0"/>
                <a:ea typeface="Cambria" panose="02040503050406030204" pitchFamily="18" charset="0"/>
              </a:rPr>
              <a:t>, we discover that some felt tempted to succumb to the pressure of philosophical respectability by denying one of the make–or-break doctrines of the Christian faith: the bodily resurrection of Jesus Christ.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3752683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89" y="1219200"/>
            <a:ext cx="8556811" cy="5139869"/>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Perhaps they started by reinterpreting the promise of a believer’s own bodily resurrection, arguing that it was a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resurrection rather than a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physical</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rising from the dead. </a:t>
            </a:r>
            <a:r>
              <a:rPr lang="en-US" sz="2400" b="1" dirty="0" smtClean="0">
                <a:latin typeface="Cambria" panose="02040503050406030204" pitchFamily="18" charset="0"/>
                <a:ea typeface="Cambria" panose="02040503050406030204" pitchFamily="18" charset="0"/>
              </a:rPr>
              <a:t> However</a:t>
            </a:r>
            <a:r>
              <a:rPr lang="en-US" sz="2400" b="1" dirty="0" smtClean="0">
                <a:latin typeface="Cambria" panose="02040503050406030204" pitchFamily="18" charset="0"/>
                <a:ea typeface="Cambria" panose="02040503050406030204" pitchFamily="18" charset="0"/>
              </a:rPr>
              <a:t>, this doctrinal error took a dangerous step toward the rejection of Christ’s resurrection.</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When we read Paul’s thorough and passionate treatment of </a:t>
            </a:r>
            <a:r>
              <a:rPr lang="en-US" sz="2400" b="1" dirty="0" smtClean="0">
                <a:latin typeface="Cambria" panose="02040503050406030204" pitchFamily="18" charset="0"/>
                <a:ea typeface="Cambria" panose="02040503050406030204" pitchFamily="18" charset="0"/>
              </a:rPr>
              <a:t>Christ’s </a:t>
            </a:r>
            <a:r>
              <a:rPr lang="en-US" sz="2400" b="1" dirty="0" smtClean="0">
                <a:latin typeface="Cambria" panose="02040503050406030204" pitchFamily="18" charset="0"/>
                <a:ea typeface="Cambria" panose="02040503050406030204" pitchFamily="18" charset="0"/>
              </a:rPr>
              <a:t>resurrection in this chapter, it is easy to surmise that a few in Corinth already were softening this philosophically offensive claim of the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a:t>
            </a:r>
            <a:r>
              <a:rPr lang="en-US" sz="2400" b="1" u="sng"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ian</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faith.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That on the third </a:t>
            </a:r>
            <a:r>
              <a:rPr lang="en-US" sz="2400" b="1" dirty="0" smtClean="0">
                <a:latin typeface="Cambria" panose="02040503050406030204" pitchFamily="18" charset="0"/>
                <a:ea typeface="Cambria" panose="02040503050406030204" pitchFamily="18" charset="0"/>
              </a:rPr>
              <a:t>day, </a:t>
            </a:r>
            <a:r>
              <a:rPr lang="en-US" sz="2400" b="1" dirty="0" smtClean="0">
                <a:latin typeface="Cambria" panose="02040503050406030204" pitchFamily="18" charset="0"/>
                <a:ea typeface="Cambria" panose="02040503050406030204" pitchFamily="18" charset="0"/>
              </a:rPr>
              <a:t>Jesus miraculously and bodily arose from the dead. </a:t>
            </a:r>
            <a:r>
              <a:rPr lang="en-US" sz="2400" b="1" dirty="0" smtClean="0">
                <a:latin typeface="Cambria" panose="02040503050406030204" pitchFamily="18" charset="0"/>
                <a:ea typeface="Cambria" panose="02040503050406030204" pitchFamily="18" charset="0"/>
              </a:rPr>
              <a:t> Clearly</a:t>
            </a:r>
            <a:r>
              <a:rPr lang="en-US" sz="2400" b="1" dirty="0" smtClean="0">
                <a:latin typeface="Cambria" panose="02040503050406030204" pitchFamily="18" charset="0"/>
                <a:ea typeface="Cambria" panose="02040503050406030204" pitchFamily="18" charset="0"/>
              </a:rPr>
              <a:t>, the very heart of orthodoxy was at stake – </a:t>
            </a:r>
            <a:r>
              <a:rPr lang="en-US" sz="2400" b="1" i="1" dirty="0" smtClean="0">
                <a:latin typeface="Cambria" panose="02040503050406030204" pitchFamily="18" charset="0"/>
                <a:ea typeface="Cambria" panose="02040503050406030204" pitchFamily="18" charset="0"/>
              </a:rPr>
              <a:t>and it still is.  </a:t>
            </a:r>
          </a:p>
          <a:p>
            <a:pPr indent="457200"/>
            <a:endParaRPr lang="en-US" sz="1000" b="1" dirty="0">
              <a:latin typeface="Cambria" panose="02040503050406030204" pitchFamily="18" charset="0"/>
              <a:ea typeface="Cambria" panose="02040503050406030204" pitchFamily="18" charset="0"/>
            </a:endParaRPr>
          </a:p>
          <a:p>
            <a:pPr indent="457200"/>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8949669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89" y="1219200"/>
            <a:ext cx="8556811" cy="5201424"/>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Paul makes it clear: </a:t>
            </a:r>
            <a:r>
              <a:rPr lang="en-US" sz="2400" b="1" dirty="0" smtClean="0">
                <a:latin typeface="Cambria" panose="02040503050406030204" pitchFamily="18" charset="0"/>
                <a:ea typeface="Cambria" panose="02040503050406030204" pitchFamily="18" charset="0"/>
              </a:rPr>
              <a:t> Christ’s </a:t>
            </a:r>
            <a:r>
              <a:rPr lang="en-US" sz="2400" b="1" dirty="0" smtClean="0">
                <a:latin typeface="Cambria" panose="02040503050406030204" pitchFamily="18" charset="0"/>
                <a:ea typeface="Cambria" panose="02040503050406030204" pitchFamily="18" charset="0"/>
              </a:rPr>
              <a:t>miraculous, bodily resurrection from the dead is not up for grabs. </a:t>
            </a:r>
            <a:r>
              <a:rPr lang="en-US" sz="2400" b="1" dirty="0" smtClean="0">
                <a:latin typeface="Cambria" panose="02040503050406030204" pitchFamily="18" charset="0"/>
                <a:ea typeface="Cambria" panose="02040503050406030204" pitchFamily="18" charset="0"/>
              </a:rPr>
              <a:t> It </a:t>
            </a:r>
            <a:r>
              <a:rPr lang="en-US" sz="2400" b="1" dirty="0" smtClean="0">
                <a:latin typeface="Cambria" panose="02040503050406030204" pitchFamily="18" charset="0"/>
                <a:ea typeface="Cambria" panose="02040503050406030204" pitchFamily="18" charset="0"/>
              </a:rPr>
              <a:t>never has been and it never will be.</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That Christ had been raised from the dead was not the controversy in Corinth. </a:t>
            </a:r>
            <a:r>
              <a:rPr lang="en-US" sz="2400" b="1" dirty="0" smtClean="0">
                <a:latin typeface="Cambria" panose="02040503050406030204" pitchFamily="18" charset="0"/>
                <a:ea typeface="Cambria" panose="02040503050406030204" pitchFamily="18" charset="0"/>
              </a:rPr>
              <a:t> Yes</a:t>
            </a:r>
            <a:r>
              <a:rPr lang="en-US" sz="2400" b="1" dirty="0" smtClean="0">
                <a:latin typeface="Cambria" panose="02040503050406030204" pitchFamily="18" charset="0"/>
                <a:ea typeface="Cambria" panose="02040503050406030204" pitchFamily="18" charset="0"/>
              </a:rPr>
              <a:t>! there were a few doubters – men and women who did not yet believe – who hung out among the Corinthian Christians.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But the church as a whole had no problem accepting both the death and resurrection of Jesus. </a:t>
            </a:r>
            <a:r>
              <a:rPr lang="en-US" sz="2400" b="1" dirty="0" smtClean="0">
                <a:latin typeface="Cambria" panose="02040503050406030204" pitchFamily="18" charset="0"/>
                <a:ea typeface="Cambria" panose="02040503050406030204" pitchFamily="18" charset="0"/>
              </a:rPr>
              <a:t> Yet</a:t>
            </a:r>
            <a:r>
              <a:rPr lang="en-US" sz="2400" b="1" dirty="0" smtClean="0">
                <a:latin typeface="Cambria" panose="02040503050406030204" pitchFamily="18" charset="0"/>
                <a:ea typeface="Cambria" panose="02040503050406030204" pitchFamily="18" charset="0"/>
              </a:rPr>
              <a:t>, some believers in Corinth had capitulated to the Greek philosophers’ disdain for the material body to such a degree that they were denying their own physical resurrections.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5900787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89" y="1143000"/>
            <a:ext cx="8556811" cy="5585400"/>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While </a:t>
            </a:r>
            <a:r>
              <a:rPr lang="en-US" sz="2400" b="1" dirty="0" smtClean="0">
                <a:latin typeface="Cambria" panose="02040503050406030204" pitchFamily="18" charset="0"/>
                <a:ea typeface="Cambria" panose="02040503050406030204" pitchFamily="18" charset="0"/>
              </a:rPr>
              <a:t>they were clear on the resurrection of Jesus, they were confused about the destinies of their own bodies.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Even today, many Christians are quite confused about the order of our redemption and resurrection and how our bodies are involved in God’s ultimate plan for salvation.</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Some believers have a foggy picture of what the people of God experience whey they die, where they go, and what happens next.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Too often people say,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When we die and go to heaven, we will finally be whole</a:t>
            </a:r>
            <a:r>
              <a:rPr lang="en-US" sz="2400" b="1" i="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Not so!  </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Or </a:t>
            </a:r>
            <a:r>
              <a:rPr lang="en-US" sz="2400" b="1" dirty="0" smtClean="0">
                <a:latin typeface="Cambria" panose="02040503050406030204" pitchFamily="18" charset="0"/>
                <a:ea typeface="Cambria" panose="02040503050406030204" pitchFamily="18" charset="0"/>
              </a:rPr>
              <a:t>they claim,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Once we escape from our earthly bodies, we will finally enjoy perfect bliss in heaven forever.”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Not true</a:t>
            </a:r>
            <a:r>
              <a:rPr lang="en-US" sz="240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8205335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89" y="1066800"/>
            <a:ext cx="8556811" cy="5724644"/>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Both of these ideas incorporate only half the story, failing to tell the rest of God’s plan for full redemption of both soul and body, immaterial and material, spiritual and physical.</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To challenge that incomplete picture of our redemption, Paul begins with the epicenter of all thing Christian – the miraculous resurrection of Jesus Christ from the dead.</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The heartbeat of Christianity is the good news of Christ’s atoning death and glorious resurrection. </a:t>
            </a:r>
            <a:r>
              <a:rPr lang="en-US" sz="2400" b="1" dirty="0" smtClean="0">
                <a:latin typeface="Cambria" panose="02040503050406030204" pitchFamily="18" charset="0"/>
                <a:ea typeface="Cambria" panose="02040503050406030204" pitchFamily="18" charset="0"/>
              </a:rPr>
              <a:t> Understanding </a:t>
            </a:r>
            <a:r>
              <a:rPr lang="en-US" sz="2400" b="1" dirty="0" smtClean="0">
                <a:latin typeface="Cambria" panose="02040503050406030204" pitchFamily="18" charset="0"/>
                <a:ea typeface="Cambria" panose="02040503050406030204" pitchFamily="18" charset="0"/>
              </a:rPr>
              <a:t>these essential gospel truths about the person and work of Jesus Christ will regulate both doctrine and practice.</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So, Paul turns to this core of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orthodoxy</a:t>
            </a:r>
            <a:r>
              <a:rPr lang="en-US" sz="2400" b="1" dirty="0" smtClean="0">
                <a:latin typeface="Cambria" panose="02040503050406030204" pitchFamily="18" charset="0"/>
                <a:ea typeface="Cambria" panose="02040503050406030204" pitchFamily="18" charset="0"/>
              </a:rPr>
              <a:t> in order to set the Corinthians straight on the vital concern over the nature of our own resurrection bodies.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1103007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5482" y="1206500"/>
            <a:ext cx="8529918" cy="5016758"/>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1</a:t>
            </a:r>
            <a:r>
              <a:rPr lang="en-US" sz="2800" i="1" dirty="0" smtClean="0">
                <a:latin typeface="Georgia" panose="02040502050405020303" pitchFamily="18" charset="0"/>
              </a:rPr>
              <a:t>Moreover</a:t>
            </a:r>
            <a:r>
              <a:rPr lang="en-US" sz="2800" i="1" dirty="0">
                <a:latin typeface="Georgia" panose="02040502050405020303" pitchFamily="18" charset="0"/>
              </a:rPr>
              <a:t>, brethren, I declare to you the </a:t>
            </a:r>
            <a:r>
              <a:rPr lang="en-US" sz="2800" i="1" dirty="0" smtClean="0">
                <a:latin typeface="Georgia" panose="02040502050405020303" pitchFamily="18" charset="0"/>
              </a:rPr>
              <a:t>gospel which </a:t>
            </a:r>
            <a:r>
              <a:rPr lang="en-US" sz="2800" i="1" dirty="0">
                <a:latin typeface="Georgia" panose="02040502050405020303" pitchFamily="18" charset="0"/>
              </a:rPr>
              <a:t>I preached to you, which also you received and in which you stand, </a:t>
            </a:r>
            <a:r>
              <a:rPr lang="en-US" sz="2800" b="1" baseline="30000" dirty="0" smtClean="0">
                <a:effectLst>
                  <a:outerShdw blurRad="38100" dist="38100" dir="2700000" algn="tl">
                    <a:srgbClr val="000000">
                      <a:alpha val="43137"/>
                    </a:srgbClr>
                  </a:outerShdw>
                </a:effectLst>
                <a:latin typeface="Georgia" panose="02040502050405020303" pitchFamily="18" charset="0"/>
              </a:rPr>
              <a:t>2</a:t>
            </a:r>
            <a:r>
              <a:rPr lang="en-US" sz="2800" i="1" dirty="0" smtClean="0">
                <a:latin typeface="Georgia" panose="02040502050405020303" pitchFamily="18" charset="0"/>
              </a:rPr>
              <a:t>by </a:t>
            </a:r>
            <a:r>
              <a:rPr lang="en-US" sz="2800" i="1" dirty="0">
                <a:latin typeface="Georgia" panose="02040502050405020303" pitchFamily="18" charset="0"/>
              </a:rPr>
              <a:t>which also you are saved, if you hold fast that word which I preached to you—unless you believed in vain</a:t>
            </a:r>
            <a:r>
              <a:rPr lang="en-US" sz="2800" i="1" dirty="0" smtClean="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3</a:t>
            </a:r>
            <a:r>
              <a:rPr lang="en-US" sz="2800" i="1" dirty="0" smtClean="0">
                <a:latin typeface="Georgia" panose="02040502050405020303" pitchFamily="18" charset="0"/>
              </a:rPr>
              <a:t>For</a:t>
            </a:r>
            <a:r>
              <a:rPr lang="en-US" sz="2800" i="1" dirty="0">
                <a:latin typeface="Georgia" panose="02040502050405020303" pitchFamily="18" charset="0"/>
              </a:rPr>
              <a:t> I delivered to you first of all that which I also received: that Christ died for our sins according to the Scriptures, </a:t>
            </a:r>
            <a:r>
              <a:rPr lang="en-US" sz="2800" b="1" baseline="30000" dirty="0" smtClean="0">
                <a:effectLst>
                  <a:outerShdw blurRad="38100" dist="38100" dir="2700000" algn="tl">
                    <a:srgbClr val="000000">
                      <a:alpha val="43137"/>
                    </a:srgbClr>
                  </a:outerShdw>
                </a:effectLst>
                <a:latin typeface="Georgia" panose="02040502050405020303" pitchFamily="18" charset="0"/>
              </a:rPr>
              <a:t>4</a:t>
            </a:r>
            <a:r>
              <a:rPr lang="en-US" sz="2800" i="1" dirty="0" smtClean="0">
                <a:latin typeface="Georgia" panose="02040502050405020303" pitchFamily="18" charset="0"/>
              </a:rPr>
              <a:t>and </a:t>
            </a:r>
            <a:r>
              <a:rPr lang="en-US" sz="2800" i="1" dirty="0">
                <a:latin typeface="Georgia" panose="02040502050405020303" pitchFamily="18" charset="0"/>
              </a:rPr>
              <a:t>that He was buried, and that He rose again the third day according to the Scriptures, </a:t>
            </a:r>
            <a:r>
              <a:rPr lang="en-US" sz="2800" b="1" baseline="30000" dirty="0" smtClean="0">
                <a:effectLst>
                  <a:outerShdw blurRad="38100" dist="38100" dir="2700000" algn="tl">
                    <a:srgbClr val="000000">
                      <a:alpha val="43137"/>
                    </a:srgbClr>
                  </a:outerShdw>
                </a:effectLst>
                <a:latin typeface="Georgia" panose="02040502050405020303" pitchFamily="18" charset="0"/>
              </a:rPr>
              <a:t>5</a:t>
            </a:r>
            <a:r>
              <a:rPr lang="en-US" sz="2800" i="1" dirty="0" smtClean="0">
                <a:latin typeface="Georgia" panose="02040502050405020303" pitchFamily="18" charset="0"/>
              </a:rPr>
              <a:t>and </a:t>
            </a:r>
            <a:r>
              <a:rPr lang="en-US" sz="2800" i="1" dirty="0">
                <a:latin typeface="Georgia" panose="02040502050405020303" pitchFamily="18" charset="0"/>
              </a:rPr>
              <a:t>that He was seen by Cephas, then by the twelve. </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15:1-5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5" y="1219200"/>
            <a:ext cx="8449236"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message of gospel is both simple and profound. </a:t>
            </a:r>
            <a:r>
              <a:rPr lang="en-US" sz="2400" b="1" dirty="0" smtClean="0">
                <a:latin typeface="Cambria" pitchFamily="18" charset="0"/>
              </a:rPr>
              <a:t> It </a:t>
            </a:r>
            <a:r>
              <a:rPr lang="en-US" sz="2400" b="1" dirty="0" smtClean="0">
                <a:latin typeface="Cambria" pitchFamily="18" charset="0"/>
              </a:rPr>
              <a:t>can be expressed in five words –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Jesus died and rose again</a:t>
            </a:r>
            <a:r>
              <a:rPr lang="en-US" sz="2400" b="1" i="1" dirty="0" smtClean="0">
                <a:latin typeface="Cambria" pitchFamily="18" charset="0"/>
              </a:rPr>
              <a:t>”</a:t>
            </a:r>
            <a:r>
              <a:rPr lang="en-US" sz="2400" b="1" dirty="0" smtClean="0">
                <a:latin typeface="Cambria" pitchFamily="18" charset="0"/>
              </a:rPr>
              <a:t> – or it can be expounded in sixteen chapter (</a:t>
            </a:r>
            <a:r>
              <a:rPr lang="en-US" sz="2400" b="1" dirty="0" smtClean="0">
                <a:effectLst>
                  <a:outerShdw blurRad="38100" dist="38100" dir="2700000" algn="tl">
                    <a:srgbClr val="000000">
                      <a:alpha val="43137"/>
                    </a:srgbClr>
                  </a:outerShdw>
                </a:effectLst>
                <a:latin typeface="Cambria" pitchFamily="18" charset="0"/>
              </a:rPr>
              <a:t>Romans </a:t>
            </a:r>
            <a:r>
              <a:rPr lang="en-US" sz="2400" b="1" dirty="0" smtClean="0">
                <a:effectLst>
                  <a:outerShdw blurRad="38100" dist="38100" dir="2700000" algn="tl">
                    <a:srgbClr val="000000">
                      <a:alpha val="43137"/>
                    </a:srgbClr>
                  </a:outerShdw>
                </a:effectLst>
                <a:latin typeface="Cambria" pitchFamily="18" charset="0"/>
              </a:rPr>
              <a:t>1-16</a:t>
            </a:r>
            <a:r>
              <a:rPr lang="en-US" sz="2400" b="1" dirty="0" smtClean="0">
                <a:latin typeface="Cambria" pitchFamily="18" charset="0"/>
              </a:rPr>
              <a:t>). </a:t>
            </a:r>
          </a:p>
          <a:p>
            <a:pPr indent="457200">
              <a:spcAft>
                <a:spcPts val="1200"/>
              </a:spcAft>
            </a:pPr>
            <a:r>
              <a:rPr lang="en-US" sz="2400" b="1" dirty="0" smtClean="0">
                <a:latin typeface="Cambria" pitchFamily="18" charset="0"/>
              </a:rPr>
              <a:t>We can describe what we mean by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Jesus</a:t>
            </a:r>
            <a:r>
              <a:rPr lang="en-US" sz="2400" b="1" i="1" dirty="0" smtClean="0">
                <a:latin typeface="Cambria" pitchFamily="18" charset="0"/>
              </a:rPr>
              <a:t>”</a:t>
            </a:r>
            <a:r>
              <a:rPr lang="en-US" sz="2400" b="1" dirty="0" smtClean="0">
                <a:latin typeface="Cambria" pitchFamily="18" charset="0"/>
              </a:rPr>
              <a:t> (</a:t>
            </a:r>
            <a:r>
              <a:rPr lang="en-US" sz="2400" b="1" i="1" dirty="0" smtClean="0">
                <a:latin typeface="Cambria" pitchFamily="18" charset="0"/>
              </a:rPr>
              <a:t>the person of Christ</a:t>
            </a:r>
            <a:r>
              <a:rPr lang="en-US" sz="2400" b="1" dirty="0" smtClean="0">
                <a:latin typeface="Cambria" pitchFamily="18" charset="0"/>
              </a:rPr>
              <a:t>), we can detail the saving significance of Christ’s death (</a:t>
            </a:r>
            <a:r>
              <a:rPr lang="en-US" sz="2400" b="1" i="1" dirty="0" smtClean="0">
                <a:latin typeface="Cambria" pitchFamily="18" charset="0"/>
              </a:rPr>
              <a:t>the substitutionary atonement</a:t>
            </a:r>
            <a:r>
              <a:rPr lang="en-US" sz="2400" b="1" dirty="0" smtClean="0">
                <a:latin typeface="Cambria" pitchFamily="18" charset="0"/>
              </a:rPr>
              <a:t>), and we can defend the historicity of the bodily resurrection of Jesus (</a:t>
            </a:r>
            <a:r>
              <a:rPr lang="en-US" sz="2400" b="1" i="1" dirty="0" smtClean="0">
                <a:latin typeface="Cambria" pitchFamily="18" charset="0"/>
              </a:rPr>
              <a:t>apologetics</a:t>
            </a:r>
            <a:r>
              <a:rPr lang="en-US" sz="2400" b="1" dirty="0" smtClean="0">
                <a:latin typeface="Cambria" pitchFamily="18" charset="0"/>
              </a:rPr>
              <a:t>).</a:t>
            </a:r>
          </a:p>
          <a:p>
            <a:pPr indent="457200">
              <a:spcAft>
                <a:spcPts val="1200"/>
              </a:spcAft>
            </a:pPr>
            <a:r>
              <a:rPr lang="en-US" sz="2400" b="1" dirty="0" smtClean="0">
                <a:latin typeface="Cambria" pitchFamily="18" charset="0"/>
              </a:rPr>
              <a:t>Even young children, can learn the basic content of the gospel message: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Jesus died and rose again</a:t>
            </a:r>
            <a:r>
              <a:rPr lang="en-US" sz="2400" b="1" i="1" dirty="0" smtClean="0">
                <a:latin typeface="Cambria" pitchFamily="18" charset="0"/>
              </a:rPr>
              <a:t>.” </a:t>
            </a:r>
          </a:p>
          <a:p>
            <a:pPr indent="457200">
              <a:spcAft>
                <a:spcPts val="1200"/>
              </a:spcAft>
            </a:pPr>
            <a:r>
              <a:rPr lang="en-US" sz="2400" b="1" dirty="0" smtClean="0">
                <a:latin typeface="Cambria" pitchFamily="18" charset="0"/>
              </a:rPr>
              <a:t>So, because of the </a:t>
            </a:r>
            <a:r>
              <a:rPr lang="en-US" sz="2400" b="1" dirty="0" smtClean="0">
                <a:latin typeface="Cambria" pitchFamily="18" charset="0"/>
              </a:rPr>
              <a:t>Corinthians’ </a:t>
            </a:r>
            <a:r>
              <a:rPr lang="en-US" sz="2400" b="1" dirty="0" smtClean="0">
                <a:latin typeface="Cambria" pitchFamily="18" charset="0"/>
              </a:rPr>
              <a:t>problems, the apostle  focuses his review of the gospel on the resurrection of Jesus Christ.</a:t>
            </a:r>
          </a:p>
        </p:txBody>
      </p:sp>
    </p:spTree>
    <p:extLst>
      <p:ext uri="{BB962C8B-B14F-4D97-AF65-F5344CB8AC3E}">
        <p14:creationId xmlns:p14="http://schemas.microsoft.com/office/powerpoint/2010/main" xmlns="" val="25646910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1864" y="1219200"/>
            <a:ext cx="8610601"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Now, as </a:t>
            </a:r>
            <a:r>
              <a:rPr lang="en-US" sz="2400" b="1" dirty="0" smtClean="0">
                <a:latin typeface="Cambria" pitchFamily="18" charset="0"/>
              </a:rPr>
              <a:t>Paul </a:t>
            </a:r>
            <a:r>
              <a:rPr lang="en-US" sz="2400" b="1" dirty="0" smtClean="0">
                <a:latin typeface="Cambria" pitchFamily="18" charset="0"/>
              </a:rPr>
              <a:t>makes the gospel known to his readers, he does not leave the other crucial issues unmentioned.  So, for the sake of simplicity and clarity, Paul describes the </a:t>
            </a:r>
            <a:r>
              <a:rPr lang="en-US" sz="2400" b="1" i="1" dirty="0" smtClean="0">
                <a:effectLst>
                  <a:outerShdw blurRad="38100" dist="38100" dir="2700000" algn="tl">
                    <a:srgbClr val="000000">
                      <a:alpha val="43137"/>
                    </a:srgbClr>
                  </a:outerShdw>
                </a:effectLst>
                <a:latin typeface="Cambria" pitchFamily="18" charset="0"/>
              </a:rPr>
              <a:t>process</a:t>
            </a:r>
            <a:r>
              <a:rPr lang="en-US" sz="2400" b="1" dirty="0" smtClean="0">
                <a:latin typeface="Cambria" pitchFamily="18" charset="0"/>
              </a:rPr>
              <a:t> of passing on the gospel (</a:t>
            </a:r>
            <a:r>
              <a:rPr lang="en-US" sz="2400" b="1" dirty="0" smtClean="0">
                <a:effectLst>
                  <a:outerShdw blurRad="38100" dist="38100" dir="2700000" algn="tl">
                    <a:srgbClr val="000000">
                      <a:alpha val="43137"/>
                    </a:srgbClr>
                  </a:outerShdw>
                </a:effectLst>
                <a:latin typeface="Cambria" pitchFamily="18" charset="0"/>
              </a:rPr>
              <a:t>15:1</a:t>
            </a:r>
            <a:r>
              <a:rPr lang="en-US" sz="2400" b="1" dirty="0" smtClean="0">
                <a:latin typeface="Cambria" pitchFamily="18" charset="0"/>
              </a:rPr>
              <a:t>), the </a:t>
            </a:r>
            <a:r>
              <a:rPr lang="en-US" sz="2400" b="1" i="1" dirty="0" smtClean="0">
                <a:effectLst>
                  <a:outerShdw blurRad="38100" dist="38100" dir="2700000" algn="tl">
                    <a:srgbClr val="000000">
                      <a:alpha val="43137"/>
                    </a:srgbClr>
                  </a:outerShdw>
                </a:effectLst>
                <a:latin typeface="Cambria" pitchFamily="18" charset="0"/>
              </a:rPr>
              <a:t>objective</a:t>
            </a:r>
            <a:r>
              <a:rPr lang="en-US" sz="2400" b="1" dirty="0" smtClean="0">
                <a:latin typeface="Cambria" pitchFamily="18" charset="0"/>
              </a:rPr>
              <a:t> of the gospel (</a:t>
            </a:r>
            <a:r>
              <a:rPr lang="en-US" sz="2400" b="1" dirty="0" smtClean="0">
                <a:effectLst>
                  <a:outerShdw blurRad="38100" dist="38100" dir="2700000" algn="tl">
                    <a:srgbClr val="000000">
                      <a:alpha val="43137"/>
                    </a:srgbClr>
                  </a:outerShdw>
                </a:effectLst>
                <a:latin typeface="Cambria" pitchFamily="18" charset="0"/>
              </a:rPr>
              <a:t>15:2</a:t>
            </a:r>
            <a:r>
              <a:rPr lang="en-US" sz="2400" b="1" dirty="0" smtClean="0">
                <a:latin typeface="Cambria" pitchFamily="18" charset="0"/>
              </a:rPr>
              <a:t>),  and the </a:t>
            </a:r>
            <a:r>
              <a:rPr lang="en-US" sz="2400" b="1" i="1" dirty="0" smtClean="0">
                <a:effectLst>
                  <a:outerShdw blurRad="38100" dist="38100" dir="2700000" algn="tl">
                    <a:srgbClr val="000000">
                      <a:alpha val="43137"/>
                    </a:srgbClr>
                  </a:outerShdw>
                </a:effectLst>
                <a:latin typeface="Cambria" pitchFamily="18" charset="0"/>
              </a:rPr>
              <a:t>content</a:t>
            </a:r>
            <a:r>
              <a:rPr lang="en-US" sz="2400" b="1" dirty="0" smtClean="0">
                <a:latin typeface="Cambria" pitchFamily="18" charset="0"/>
              </a:rPr>
              <a:t> of the gospel (</a:t>
            </a:r>
            <a:r>
              <a:rPr lang="en-US" sz="2400" b="1" dirty="0" smtClean="0">
                <a:effectLst>
                  <a:outerShdw blurRad="38100" dist="38100" dir="2700000" algn="tl">
                    <a:srgbClr val="000000">
                      <a:alpha val="43137"/>
                    </a:srgbClr>
                  </a:outerShdw>
                </a:effectLst>
                <a:latin typeface="Cambria" pitchFamily="18" charset="0"/>
              </a:rPr>
              <a:t>15:3-5</a:t>
            </a:r>
            <a:r>
              <a:rPr lang="en-US" sz="2400" b="1" dirty="0" smtClean="0">
                <a:latin typeface="Cambria" pitchFamily="18" charset="0"/>
              </a:rPr>
              <a:t>).</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The Process </a:t>
            </a:r>
            <a:r>
              <a:rPr lang="en-US" sz="2400" b="1" i="1" dirty="0" smtClean="0">
                <a:effectLst>
                  <a:outerShdw blurRad="38100" dist="38100" dir="2700000" algn="tl">
                    <a:srgbClr val="000000">
                      <a:alpha val="43137"/>
                    </a:srgbClr>
                  </a:outerShdw>
                </a:effectLst>
                <a:latin typeface="Cambria" pitchFamily="18" charset="0"/>
              </a:rPr>
              <a:t>. . .  </a:t>
            </a: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15:1</a:t>
            </a:r>
            <a:r>
              <a:rPr lang="en-US" sz="2400" b="1" dirty="0" smtClean="0">
                <a:latin typeface="Cambria" pitchFamily="18" charset="0"/>
              </a:rPr>
              <a:t>, Paul recaps for the Corinthians  the process</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by which they had originally received the gospel message. </a:t>
            </a:r>
            <a:r>
              <a:rPr lang="en-US" sz="2400" b="1" dirty="0" smtClean="0">
                <a:latin typeface="Cambria" pitchFamily="18" charset="0"/>
              </a:rPr>
              <a:t> He </a:t>
            </a:r>
            <a:r>
              <a:rPr lang="en-US" sz="2400" b="1" dirty="0" smtClean="0">
                <a:latin typeface="Cambria" pitchFamily="18" charset="0"/>
              </a:rPr>
              <a:t>takes them back to the time when he was personally present, and preached the gospel to them. </a:t>
            </a:r>
          </a:p>
          <a:p>
            <a:pPr indent="457200">
              <a:spcAft>
                <a:spcPts val="1200"/>
              </a:spcAft>
            </a:pPr>
            <a:r>
              <a:rPr lang="en-US" sz="2400" b="1" dirty="0" smtClean="0">
                <a:latin typeface="Cambria" pitchFamily="18" charset="0"/>
              </a:rPr>
              <a:t>He reminds them that they had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received</a:t>
            </a:r>
            <a:r>
              <a:rPr lang="en-US" sz="2400" b="1" i="1" dirty="0" smtClean="0">
                <a:latin typeface="Cambria" pitchFamily="18" charset="0"/>
              </a:rPr>
              <a:t>”</a:t>
            </a:r>
            <a:r>
              <a:rPr lang="en-US" sz="2400" b="1" dirty="0" smtClean="0">
                <a:latin typeface="Cambria" pitchFamily="18" charset="0"/>
              </a:rPr>
              <a:t> the gospel. </a:t>
            </a:r>
            <a:r>
              <a:rPr lang="en-US" sz="2400" b="1" dirty="0" smtClean="0">
                <a:latin typeface="Cambria" pitchFamily="18" charset="0"/>
              </a:rPr>
              <a:t> Not </a:t>
            </a:r>
            <a:r>
              <a:rPr lang="en-US" sz="2400" b="1" dirty="0" smtClean="0">
                <a:latin typeface="Cambria" pitchFamily="18" charset="0"/>
              </a:rPr>
              <a:t>only did they receive it be </a:t>
            </a:r>
            <a:r>
              <a:rPr lang="en-US" sz="2400" b="1" u="sng" dirty="0" smtClean="0">
                <a:effectLst>
                  <a:outerShdw blurRad="38100" dist="38100" dir="2700000" algn="tl">
                    <a:srgbClr val="000000">
                      <a:alpha val="43137"/>
                    </a:srgbClr>
                  </a:outerShdw>
                </a:effectLst>
                <a:latin typeface="Cambria" pitchFamily="18" charset="0"/>
              </a:rPr>
              <a:t>faith</a:t>
            </a:r>
            <a:r>
              <a:rPr lang="en-US" sz="2400" b="1" dirty="0" smtClean="0">
                <a:latin typeface="Cambria" pitchFamily="18" charset="0"/>
              </a:rPr>
              <a:t>, but they continue to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stand</a:t>
            </a:r>
            <a:r>
              <a:rPr lang="en-US" sz="2400" b="1" i="1" dirty="0" smtClean="0">
                <a:latin typeface="Cambria" pitchFamily="18" charset="0"/>
              </a:rPr>
              <a:t>”</a:t>
            </a:r>
            <a:r>
              <a:rPr lang="en-US" sz="2400" b="1" dirty="0" smtClean="0">
                <a:latin typeface="Cambria" pitchFamily="18" charset="0"/>
              </a:rPr>
              <a:t> in it.  Indicating that Paul had confidence that they were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standing firm</a:t>
            </a:r>
            <a:r>
              <a:rPr lang="en-US" sz="2400" b="1" i="1" dirty="0" smtClean="0">
                <a:latin typeface="Cambria" pitchFamily="18" charset="0"/>
              </a:rPr>
              <a:t>”</a:t>
            </a:r>
            <a:r>
              <a:rPr lang="en-US" sz="2400" b="1" dirty="0" smtClean="0">
                <a:latin typeface="Cambria" pitchFamily="18" charset="0"/>
              </a:rPr>
              <a:t> in the gospel. </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1864" y="1143000"/>
            <a:ext cx="8610601"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Also reminding us that those who had utterly rejected the essential content of the gospel at Corinth, </a:t>
            </a:r>
            <a:r>
              <a:rPr lang="en-US" sz="2400" b="1" dirty="0" smtClean="0">
                <a:latin typeface="Cambria" pitchFamily="18" charset="0"/>
              </a:rPr>
              <a:t>were </a:t>
            </a:r>
            <a:r>
              <a:rPr lang="en-US" sz="2400" b="1" dirty="0" smtClean="0">
                <a:latin typeface="Cambria" pitchFamily="18" charset="0"/>
              </a:rPr>
              <a:t>in the </a:t>
            </a:r>
            <a:r>
              <a:rPr lang="en-US" sz="2400" b="1" dirty="0" smtClean="0">
                <a:latin typeface="Cambria" pitchFamily="18" charset="0"/>
              </a:rPr>
              <a:t>minority </a:t>
            </a:r>
            <a:r>
              <a:rPr lang="en-US" sz="2400" b="1" dirty="0" smtClean="0">
                <a:latin typeface="Cambria" pitchFamily="18" charset="0"/>
              </a:rPr>
              <a:t>among a vast majority of genuine believers.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The Objective </a:t>
            </a:r>
            <a:r>
              <a:rPr lang="en-US" sz="2400" b="1" i="1" dirty="0" smtClean="0">
                <a:effectLst>
                  <a:outerShdw blurRad="38100" dist="38100" dir="2700000" algn="tl">
                    <a:srgbClr val="000000">
                      <a:alpha val="43137"/>
                    </a:srgbClr>
                  </a:outerShdw>
                </a:effectLst>
                <a:latin typeface="Cambria" pitchFamily="18" charset="0"/>
              </a:rPr>
              <a:t>. . .  </a:t>
            </a: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15:2</a:t>
            </a:r>
            <a:r>
              <a:rPr lang="en-US" sz="2400" b="1" dirty="0" smtClean="0">
                <a:latin typeface="Cambria" pitchFamily="18" charset="0"/>
              </a:rPr>
              <a:t>, the objective of the gospel becomes clear: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by which also you are saved</a:t>
            </a:r>
            <a:r>
              <a:rPr lang="en-US" sz="2400" b="1" i="1" dirty="0" smtClean="0">
                <a:latin typeface="Cambria" pitchFamily="18" charset="0"/>
              </a:rPr>
              <a:t>.”</a:t>
            </a:r>
            <a:r>
              <a:rPr lang="en-US" sz="2400" b="1" dirty="0" smtClean="0">
                <a:latin typeface="Cambria" pitchFamily="18" charset="0"/>
              </a:rPr>
              <a:t> </a:t>
            </a:r>
            <a:r>
              <a:rPr lang="en-US" sz="2400" b="1" dirty="0" smtClean="0">
                <a:latin typeface="Cambria" pitchFamily="18" charset="0"/>
              </a:rPr>
              <a:t> Notice </a:t>
            </a:r>
            <a:r>
              <a:rPr lang="en-US" sz="2400" b="1" dirty="0" smtClean="0">
                <a:latin typeface="Cambria" pitchFamily="18" charset="0"/>
              </a:rPr>
              <a:t>Paul doesn’t refer to their salvation as a past event, as he did in Ephesians 2:8,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By grace you have been saved through faith</a:t>
            </a:r>
            <a:r>
              <a:rPr lang="en-US" sz="2400" b="1" i="1" dirty="0" smtClean="0">
                <a:latin typeface="Cambria" pitchFamily="18" charset="0"/>
              </a:rPr>
              <a:t>.”</a:t>
            </a:r>
          </a:p>
          <a:p>
            <a:pPr indent="457200">
              <a:spcAft>
                <a:spcPts val="1200"/>
              </a:spcAft>
            </a:pPr>
            <a:r>
              <a:rPr lang="en-US" sz="2400" b="1" dirty="0" smtClean="0">
                <a:latin typeface="Cambria" pitchFamily="18" charset="0"/>
              </a:rPr>
              <a:t>Nor does he use the future aspect of salvation as entry into eternal reward after the last judgment, as in </a:t>
            </a:r>
            <a:r>
              <a:rPr lang="en-US" sz="2400" b="1" dirty="0" smtClean="0">
                <a:effectLst>
                  <a:outerShdw blurRad="38100" dist="38100" dir="2700000" algn="tl">
                    <a:srgbClr val="000000">
                      <a:alpha val="43137"/>
                    </a:srgbClr>
                  </a:outerShdw>
                </a:effectLst>
                <a:latin typeface="Cambria" pitchFamily="18" charset="0"/>
              </a:rPr>
              <a:t>3:15</a:t>
            </a:r>
            <a:r>
              <a:rPr lang="en-US" sz="2400" b="1" dirty="0" smtClean="0">
                <a:latin typeface="Cambria" pitchFamily="18" charset="0"/>
              </a:rPr>
              <a: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He himself will be saved</a:t>
            </a:r>
            <a:r>
              <a:rPr lang="en-US" sz="2400" b="1" i="1" dirty="0" smtClean="0">
                <a:latin typeface="Cambria" pitchFamily="18" charset="0"/>
              </a:rPr>
              <a:t>.”</a:t>
            </a:r>
          </a:p>
          <a:p>
            <a:pPr indent="457200">
              <a:spcAft>
                <a:spcPts val="1200"/>
              </a:spcAft>
            </a:pPr>
            <a:r>
              <a:rPr lang="en-US" sz="2400" b="1" dirty="0" smtClean="0">
                <a:latin typeface="Cambria" pitchFamily="18" charset="0"/>
              </a:rPr>
              <a:t>Paul refers to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sanctification salvation</a:t>
            </a:r>
            <a:r>
              <a:rPr lang="en-US" sz="2400" b="1" i="1" dirty="0" smtClean="0">
                <a:latin typeface="Cambria" pitchFamily="18" charset="0"/>
              </a:rPr>
              <a:t>” or “</a:t>
            </a:r>
            <a:r>
              <a:rPr lang="en-US" sz="2400" b="1" i="1" dirty="0" smtClean="0">
                <a:effectLst>
                  <a:outerShdw blurRad="38100" dist="38100" dir="2700000" algn="tl">
                    <a:srgbClr val="000000">
                      <a:alpha val="43137"/>
                    </a:srgbClr>
                  </a:outerShdw>
                </a:effectLst>
                <a:latin typeface="Cambria" pitchFamily="18" charset="0"/>
              </a:rPr>
              <a:t>progressive sanctification</a:t>
            </a:r>
            <a:r>
              <a:rPr lang="en-US" sz="2400" b="1" i="1" dirty="0" smtClean="0">
                <a:latin typeface="Cambria" pitchFamily="18" charset="0"/>
              </a:rPr>
              <a:t>” </a:t>
            </a:r>
            <a:r>
              <a:rPr lang="en-US" sz="2400" b="1" dirty="0" smtClean="0">
                <a:latin typeface="Cambria" pitchFamily="18" charset="0"/>
              </a:rPr>
              <a:t>– an ongoing process by which believers are conformed to the image of Christ by putting off the deeds of the flesh and making alive the deeds of the Spirit.</a:t>
            </a:r>
          </a:p>
        </p:txBody>
      </p:sp>
    </p:spTree>
    <p:extLst>
      <p:ext uri="{BB962C8B-B14F-4D97-AF65-F5344CB8AC3E}">
        <p14:creationId xmlns:p14="http://schemas.microsoft.com/office/powerpoint/2010/main" xmlns="" val="28066756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2376" y="1066800"/>
            <a:ext cx="8449236" cy="5539978"/>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To begin </a:t>
            </a:r>
            <a:r>
              <a:rPr lang="en-US" sz="2400" b="1" dirty="0">
                <a:latin typeface="Cambria" panose="02040503050406030204" pitchFamily="18" charset="0"/>
                <a:ea typeface="Cambria" panose="02040503050406030204" pitchFamily="18" charset="0"/>
              </a:rPr>
              <a:t>this new section let’s </a:t>
            </a:r>
            <a:r>
              <a:rPr lang="en-US" sz="2400" b="1" dirty="0" smtClean="0">
                <a:latin typeface="Cambria" panose="02040503050406030204" pitchFamily="18" charset="0"/>
                <a:ea typeface="Cambria" panose="02040503050406030204" pitchFamily="18" charset="0"/>
              </a:rPr>
              <a:t>take a look at where </a:t>
            </a:r>
            <a:r>
              <a:rPr lang="en-US" sz="2400" b="1" dirty="0">
                <a:latin typeface="Cambria" panose="02040503050406030204" pitchFamily="18" charset="0"/>
                <a:ea typeface="Cambria" panose="02040503050406030204" pitchFamily="18" charset="0"/>
              </a:rPr>
              <a:t>we’ve been in this first letter to the Corinthians and where we are going:</a:t>
            </a:r>
          </a:p>
          <a:p>
            <a:pPr indent="457200"/>
            <a:endParaRPr lang="en-US" sz="1000" b="1" dirty="0">
              <a:latin typeface="Cambria" panose="02040503050406030204" pitchFamily="18" charset="0"/>
              <a:ea typeface="Cambria" panose="02040503050406030204" pitchFamily="18" charset="0"/>
            </a:endParaRPr>
          </a:p>
          <a:p>
            <a:pPr marL="822960" indent="-457200">
              <a:buFont typeface="+mj-lt"/>
              <a:buAutoNum type="arabicParenR"/>
            </a:pPr>
            <a:r>
              <a:rPr lang="en-US" sz="2400" b="1" dirty="0" smtClean="0">
                <a:latin typeface="Cambria" panose="02040503050406030204" pitchFamily="18" charset="0"/>
                <a:ea typeface="Cambria" panose="02040503050406030204" pitchFamily="18" charset="0"/>
              </a:rPr>
              <a:t>Opening Greeting and Prayer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1:1-9</a:t>
            </a:r>
            <a:r>
              <a:rPr lang="en-US" sz="2400" b="1" dirty="0" smtClean="0">
                <a:latin typeface="Cambria" panose="02040503050406030204" pitchFamily="18" charset="0"/>
                <a:ea typeface="Cambria" panose="02040503050406030204" pitchFamily="18" charset="0"/>
              </a:rPr>
              <a:t>).</a:t>
            </a:r>
          </a:p>
          <a:p>
            <a:pPr marL="822960" indent="-457200">
              <a:buFont typeface="+mj-lt"/>
              <a:buAutoNum type="arabicParenR"/>
            </a:pPr>
            <a:r>
              <a:rPr lang="en-US" sz="2400" b="1" dirty="0" smtClean="0">
                <a:latin typeface="Cambria" panose="02040503050406030204" pitchFamily="18" charset="0"/>
                <a:ea typeface="Cambria" panose="02040503050406030204" pitchFamily="18" charset="0"/>
              </a:rPr>
              <a:t>Rebuking Divisions and Folly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1:10 – 3:23</a:t>
            </a:r>
            <a:r>
              <a:rPr lang="en-US" sz="2400" b="1" dirty="0" smtClean="0">
                <a:latin typeface="Cambria" panose="02040503050406030204" pitchFamily="18" charset="0"/>
                <a:ea typeface="Cambria" panose="02040503050406030204" pitchFamily="18" charset="0"/>
              </a:rPr>
              <a:t>).</a:t>
            </a:r>
          </a:p>
          <a:p>
            <a:pPr marL="822960" indent="-457200">
              <a:buFont typeface="+mj-lt"/>
              <a:buAutoNum type="arabicParenR"/>
            </a:pPr>
            <a:r>
              <a:rPr lang="en-US" sz="2400" b="1" dirty="0" smtClean="0">
                <a:latin typeface="Cambria" panose="02040503050406030204" pitchFamily="18" charset="0"/>
                <a:ea typeface="Cambria" panose="02040503050406030204" pitchFamily="18" charset="0"/>
              </a:rPr>
              <a:t>Correcting Ills and Immorality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 – 6:20</a:t>
            </a:r>
            <a:r>
              <a:rPr lang="en-US" sz="2400" b="1" dirty="0" smtClean="0">
                <a:latin typeface="Cambria" panose="02040503050406030204" pitchFamily="18" charset="0"/>
                <a:ea typeface="Cambria" panose="02040503050406030204" pitchFamily="18" charset="0"/>
              </a:rPr>
              <a:t>).</a:t>
            </a:r>
          </a:p>
          <a:p>
            <a:pPr marL="822960" indent="-457200">
              <a:buFont typeface="+mj-lt"/>
              <a:buAutoNum type="arabicParenR"/>
            </a:pPr>
            <a:r>
              <a:rPr lang="en-US" sz="2400" b="1" dirty="0" smtClean="0">
                <a:latin typeface="Cambria" panose="02040503050406030204" pitchFamily="18" charset="0"/>
                <a:ea typeface="Cambria" panose="02040503050406030204" pitchFamily="18" charset="0"/>
              </a:rPr>
              <a:t>Strengthening Family and Fellowship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(7:1 – 10:33).</a:t>
            </a:r>
          </a:p>
          <a:p>
            <a:pPr marL="822960" indent="-457200">
              <a:buFont typeface="+mj-lt"/>
              <a:buAutoNum type="arabicParenR"/>
            </a:pPr>
            <a:r>
              <a:rPr lang="en-US" sz="2400" b="1" dirty="0" smtClean="0">
                <a:latin typeface="Cambria" panose="02040503050406030204" pitchFamily="18" charset="0"/>
                <a:ea typeface="Cambria" panose="02040503050406030204" pitchFamily="18" charset="0"/>
              </a:rPr>
              <a:t>Ordering Church and Worship</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11:1 – 14:40</a:t>
            </a:r>
            <a:r>
              <a:rPr lang="en-US" sz="2400" b="1" dirty="0" smtClean="0">
                <a:latin typeface="Cambria" panose="02040503050406030204" pitchFamily="18" charset="0"/>
                <a:ea typeface="Cambria" panose="02040503050406030204" pitchFamily="18" charset="0"/>
              </a:rPr>
              <a:t>).</a:t>
            </a:r>
          </a:p>
          <a:p>
            <a:pPr marL="822960" indent="-457200">
              <a:buFont typeface="+mj-lt"/>
              <a:buAutoNum type="arabicParenR"/>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Concerning Death and Resurrection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15:1-58</a:t>
            </a:r>
            <a:r>
              <a:rPr lang="en-US" sz="2400" b="1" dirty="0" smtClean="0">
                <a:latin typeface="Cambria" panose="02040503050406030204" pitchFamily="18" charset="0"/>
                <a:ea typeface="Cambria" panose="02040503050406030204" pitchFamily="18" charset="0"/>
              </a:rPr>
              <a:t>).</a:t>
            </a:r>
          </a:p>
          <a:p>
            <a:pPr marL="822960" indent="-457200">
              <a:buFont typeface="+mj-lt"/>
              <a:buAutoNum type="arabicParenR"/>
            </a:pPr>
            <a:r>
              <a:rPr lang="en-US" sz="2400" b="1" dirty="0" smtClean="0">
                <a:latin typeface="Cambria" panose="02040503050406030204" pitchFamily="18" charset="0"/>
                <a:ea typeface="Cambria" panose="02040503050406030204" pitchFamily="18" charset="0"/>
              </a:rPr>
              <a:t>Concluding Instructions and Warning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16:1-24</a:t>
            </a:r>
            <a:r>
              <a:rPr lang="en-US" sz="2400" b="1" dirty="0" smtClean="0">
                <a:latin typeface="Cambria" panose="02040503050406030204" pitchFamily="18" charset="0"/>
                <a:ea typeface="Cambria" panose="02040503050406030204" pitchFamily="18" charset="0"/>
              </a:rPr>
              <a:t>).</a:t>
            </a:r>
          </a:p>
          <a:p>
            <a:endParaRPr lang="en-US" sz="8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In </a:t>
            </a:r>
            <a:r>
              <a:rPr lang="en-US" sz="2400" b="1" dirty="0">
                <a:latin typeface="Cambria" panose="02040503050406030204" pitchFamily="18" charset="0"/>
                <a:ea typeface="Cambria" panose="02040503050406030204" pitchFamily="18" charset="0"/>
              </a:rPr>
              <a:t>this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sixth</a:t>
            </a:r>
            <a:r>
              <a:rPr lang="en-US" sz="2400" b="1" dirty="0">
                <a:latin typeface="Cambria" panose="02040503050406030204" pitchFamily="18" charset="0"/>
                <a:ea typeface="Cambria" panose="02040503050406030204" pitchFamily="18" charset="0"/>
              </a:rPr>
              <a:t> section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15:1-58</a:t>
            </a:r>
            <a:r>
              <a:rPr lang="en-US" sz="2400" b="1" dirty="0">
                <a:latin typeface="Cambria" panose="02040503050406030204" pitchFamily="18" charset="0"/>
                <a:ea typeface="Cambria" panose="02040503050406030204" pitchFamily="18" charset="0"/>
              </a:rPr>
              <a:t>). Paul reiterates the message of the gospel and the person and work of Jesus Christ, then he dives into the depths of the doctrine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Concerning Death </a:t>
            </a:r>
            <a:r>
              <a:rPr lang="en-US" sz="2400" b="1" dirty="0">
                <a:latin typeface="Cambria" panose="02040503050406030204" pitchFamily="18" charset="0"/>
                <a:ea typeface="Cambria" panose="02040503050406030204" pitchFamily="18" charset="0"/>
              </a:rPr>
              <a:t>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Resurrection</a:t>
            </a:r>
            <a:r>
              <a:rPr lang="en-US" sz="2400" b="1" dirty="0" smtClean="0">
                <a:latin typeface="Cambria" panose="02040503050406030204" pitchFamily="18" charset="0"/>
                <a:ea typeface="Cambria" panose="02040503050406030204" pitchFamily="18" charset="0"/>
              </a:rPr>
              <a:t>.</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introduction</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2997081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1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10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10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wipe(left)">
                                      <p:cBhvr>
                                        <p:cTn id="42" dur="10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wipe(left)">
                                      <p:cBhvr>
                                        <p:cTn id="47"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4"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1864" y="1219200"/>
            <a:ext cx="8610601" cy="372409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this context,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word</a:t>
            </a:r>
            <a:r>
              <a:rPr lang="en-US" sz="2400" b="1" i="1" dirty="0" smtClean="0">
                <a:latin typeface="Cambria" pitchFamily="18" charset="0"/>
              </a:rPr>
              <a:t>”</a:t>
            </a:r>
            <a:r>
              <a:rPr lang="en-US" sz="2400" b="1" dirty="0" smtClean="0">
                <a:latin typeface="Cambria" pitchFamily="18" charset="0"/>
              </a:rPr>
              <a:t> Paul preached in Corinth refers to the daily denial </a:t>
            </a:r>
            <a:r>
              <a:rPr lang="en-US" sz="2400" b="1" dirty="0" smtClean="0">
                <a:latin typeface="Cambria" pitchFamily="18" charset="0"/>
              </a:rPr>
              <a:t>of self</a:t>
            </a:r>
            <a:r>
              <a:rPr lang="en-US" sz="2400" b="1" dirty="0" smtClean="0">
                <a:latin typeface="Cambria" pitchFamily="18" charset="0"/>
              </a:rPr>
              <a:t>, taking up one’s cross,  and following the Lord (</a:t>
            </a:r>
            <a:r>
              <a:rPr lang="en-US" sz="2400" b="1" dirty="0" smtClean="0">
                <a:effectLst>
                  <a:outerShdw blurRad="38100" dist="38100" dir="2700000" algn="tl">
                    <a:srgbClr val="000000">
                      <a:alpha val="43137"/>
                    </a:srgbClr>
                  </a:outerShdw>
                </a:effectLst>
                <a:latin typeface="Cambria" pitchFamily="18" charset="0"/>
              </a:rPr>
              <a:t>Luke 9:23</a:t>
            </a:r>
            <a:r>
              <a:rPr lang="en-US" sz="2400" b="1" dirty="0" smtClean="0">
                <a:latin typeface="Cambria" pitchFamily="18" charset="0"/>
              </a:rPr>
              <a:t>). </a:t>
            </a:r>
          </a:p>
          <a:p>
            <a:pPr indent="457200">
              <a:spcAft>
                <a:spcPts val="1200"/>
              </a:spcAft>
            </a:pPr>
            <a:r>
              <a:rPr lang="en-US" sz="2400" b="1" dirty="0" smtClean="0">
                <a:latin typeface="Cambria" pitchFamily="18" charset="0"/>
              </a:rPr>
              <a:t>Paul is saying that if our practical lives are not reflecting the truth of the gospel we accepted, then we have believed in vain – that is, to no practical result. </a:t>
            </a:r>
            <a:r>
              <a:rPr lang="en-US" sz="2400" b="1" dirty="0" smtClean="0">
                <a:latin typeface="Cambria" pitchFamily="18" charset="0"/>
              </a:rPr>
              <a:t> Here, </a:t>
            </a:r>
            <a:r>
              <a:rPr lang="en-US" sz="2400" b="1" dirty="0" smtClean="0">
                <a:latin typeface="Cambria" pitchFamily="18" charset="0"/>
              </a:rPr>
              <a:t>the Corinthians are exhort to apply what they have learned.</a:t>
            </a:r>
          </a:p>
          <a:p>
            <a:pPr indent="457200">
              <a:spcAft>
                <a:spcPts val="1200"/>
              </a:spcAft>
            </a:pPr>
            <a:r>
              <a:rPr lang="en-US" sz="2400" b="1" dirty="0" smtClean="0">
                <a:latin typeface="Cambria" pitchFamily="18" charset="0"/>
              </a:rPr>
              <a:t>To apply their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Orthodoxy</a:t>
            </a:r>
            <a:r>
              <a:rPr lang="en-US" sz="2400" b="1" i="1" dirty="0" smtClean="0">
                <a:latin typeface="Cambria" pitchFamily="18" charset="0"/>
              </a:rPr>
              <a:t>”</a:t>
            </a:r>
            <a:r>
              <a:rPr lang="en-US" sz="2400" b="1" dirty="0" smtClean="0">
                <a:latin typeface="Cambria" pitchFamily="18" charset="0"/>
              </a:rPr>
              <a:t> so as arrive at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Orthopraxy</a:t>
            </a:r>
            <a:r>
              <a:rPr lang="en-US" sz="2400" b="1" i="1" dirty="0" smtClean="0">
                <a:latin typeface="Cambria" pitchFamily="18" charset="0"/>
              </a:rPr>
              <a:t>”</a:t>
            </a:r>
            <a:r>
              <a:rPr lang="en-US" sz="2400" b="1" dirty="0" smtClean="0">
                <a:latin typeface="Cambria" pitchFamily="18" charset="0"/>
              </a:rPr>
              <a:t> – right belief conformed to right living. </a:t>
            </a:r>
          </a:p>
        </p:txBody>
      </p:sp>
    </p:spTree>
    <p:extLst>
      <p:ext uri="{BB962C8B-B14F-4D97-AF65-F5344CB8AC3E}">
        <p14:creationId xmlns:p14="http://schemas.microsoft.com/office/powerpoint/2010/main" xmlns="" val="14124529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4"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1863" y="1143000"/>
            <a:ext cx="8610601" cy="5293757"/>
          </a:xfrm>
          <a:prstGeom prst="rect">
            <a:avLst/>
          </a:prstGeom>
          <a:noFill/>
          <a:effectLst/>
        </p:spPr>
        <p:txBody>
          <a:bodyPr wrap="square" rtlCol="0">
            <a:spAutoFit/>
          </a:bodyPr>
          <a:lstStyle/>
          <a:p>
            <a:pPr indent="457200">
              <a:spcAft>
                <a:spcPts val="1200"/>
              </a:spcAft>
            </a:pPr>
            <a:r>
              <a:rPr lang="en-US" sz="2400" b="1" i="1" dirty="0">
                <a:effectLst>
                  <a:outerShdw blurRad="38100" dist="38100" dir="2700000" algn="tl">
                    <a:srgbClr val="000000">
                      <a:alpha val="43137"/>
                    </a:srgbClr>
                  </a:outerShdw>
                </a:effectLst>
                <a:latin typeface="Cambria" pitchFamily="18" charset="0"/>
              </a:rPr>
              <a:t>The Content </a:t>
            </a:r>
            <a:r>
              <a:rPr lang="en-US" sz="2400" b="1" i="1" dirty="0" smtClean="0">
                <a:effectLst>
                  <a:outerShdw blurRad="38100" dist="38100" dir="2700000" algn="tl">
                    <a:srgbClr val="000000">
                      <a:alpha val="43137"/>
                    </a:srgbClr>
                  </a:outerShdw>
                </a:effectLst>
                <a:latin typeface="Cambria" pitchFamily="18" charset="0"/>
              </a:rPr>
              <a:t>. . .  </a:t>
            </a: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15:3-5</a:t>
            </a:r>
            <a:r>
              <a:rPr lang="en-US" sz="2400" b="1" dirty="0" smtClean="0">
                <a:latin typeface="Cambria" pitchFamily="18" charset="0"/>
              </a:rPr>
              <a:t>, </a:t>
            </a:r>
            <a:r>
              <a:rPr lang="en-US" sz="2400" b="1" dirty="0">
                <a:latin typeface="Cambria" pitchFamily="18" charset="0"/>
              </a:rPr>
              <a:t>Paul presents </a:t>
            </a:r>
            <a:r>
              <a:rPr lang="en-US" sz="2400" b="1" dirty="0" smtClean="0">
                <a:latin typeface="Cambria" pitchFamily="18" charset="0"/>
              </a:rPr>
              <a:t>the </a:t>
            </a:r>
            <a:r>
              <a:rPr lang="en-US" sz="2400" b="1" dirty="0">
                <a:latin typeface="Cambria" pitchFamily="18" charset="0"/>
              </a:rPr>
              <a:t>content of </a:t>
            </a:r>
            <a:r>
              <a:rPr lang="en-US" sz="2400" b="1" dirty="0" smtClean="0">
                <a:latin typeface="Cambria" pitchFamily="18" charset="0"/>
              </a:rPr>
              <a:t>   the </a:t>
            </a:r>
            <a:r>
              <a:rPr lang="en-US" sz="2400" b="1" dirty="0">
                <a:latin typeface="Cambria" pitchFamily="18" charset="0"/>
              </a:rPr>
              <a:t>gospel message. </a:t>
            </a:r>
            <a:r>
              <a:rPr lang="en-US" sz="2400" b="1" dirty="0" smtClean="0">
                <a:latin typeface="Cambria" pitchFamily="18" charset="0"/>
              </a:rPr>
              <a:t> In </a:t>
            </a:r>
            <a:r>
              <a:rPr lang="en-US" sz="2400" b="1" dirty="0">
                <a:latin typeface="Cambria" pitchFamily="18" charset="0"/>
              </a:rPr>
              <a:t>as compact and simple language as possible, he reminds the Corinthians of the essence of the gospel, with </a:t>
            </a:r>
            <a:r>
              <a:rPr lang="en-US" sz="2400" b="1" dirty="0" smtClean="0">
                <a:latin typeface="Cambria" pitchFamily="18" charset="0"/>
              </a:rPr>
              <a:t>these </a:t>
            </a:r>
            <a:r>
              <a:rPr lang="en-US" sz="2400" b="1" u="sng" dirty="0" smtClean="0">
                <a:latin typeface="Cambria" pitchFamily="18" charset="0"/>
              </a:rPr>
              <a:t>two</a:t>
            </a:r>
            <a:r>
              <a:rPr lang="en-US" sz="2400" b="1" dirty="0" smtClean="0">
                <a:latin typeface="Cambria" pitchFamily="18" charset="0"/>
              </a:rPr>
              <a:t> </a:t>
            </a:r>
            <a:r>
              <a:rPr lang="en-US" sz="2400" b="1" dirty="0">
                <a:latin typeface="Cambria" pitchFamily="18" charset="0"/>
              </a:rPr>
              <a:t>facts and </a:t>
            </a:r>
            <a:r>
              <a:rPr lang="en-US" sz="2400" b="1" u="sng" dirty="0">
                <a:latin typeface="Cambria" pitchFamily="18" charset="0"/>
              </a:rPr>
              <a:t>two</a:t>
            </a:r>
            <a:r>
              <a:rPr lang="en-US" sz="2400" b="1" dirty="0">
                <a:latin typeface="Cambria" pitchFamily="18" charset="0"/>
              </a:rPr>
              <a:t> irrefutable evidence </a:t>
            </a:r>
            <a:r>
              <a:rPr lang="en-US" sz="2400" b="1" dirty="0" smtClean="0">
                <a:latin typeface="Cambria" pitchFamily="18" charset="0"/>
              </a:rPr>
              <a:t> for </a:t>
            </a:r>
            <a:r>
              <a:rPr lang="en-US" sz="2400" b="1" dirty="0">
                <a:latin typeface="Cambria" pitchFamily="18" charset="0"/>
              </a:rPr>
              <a:t>each fact.  </a:t>
            </a:r>
          </a:p>
          <a:p>
            <a:pPr indent="457200">
              <a:spcAft>
                <a:spcPts val="1200"/>
              </a:spcAft>
            </a:pPr>
            <a:endParaRPr lang="en-US" sz="2400" b="1" i="1" dirty="0">
              <a:effectLst>
                <a:outerShdw blurRad="38100" dist="38100" dir="2700000" algn="tl">
                  <a:srgbClr val="000000">
                    <a:alpha val="43137"/>
                  </a:srgbClr>
                </a:outerShdw>
              </a:effectLst>
              <a:latin typeface="Cambria" pitchFamily="18" charset="0"/>
            </a:endParaRPr>
          </a:p>
          <a:p>
            <a:pPr indent="457200">
              <a:spcAft>
                <a:spcPts val="1200"/>
              </a:spcAft>
            </a:pPr>
            <a:endParaRPr lang="en-US" sz="2400" b="1" i="1" dirty="0" smtClean="0">
              <a:effectLst>
                <a:outerShdw blurRad="38100" dist="38100" dir="2700000" algn="tl">
                  <a:srgbClr val="000000">
                    <a:alpha val="43137"/>
                  </a:srgbClr>
                </a:outerShdw>
              </a:effectLst>
              <a:latin typeface="Cambria" pitchFamily="18" charset="0"/>
            </a:endParaRPr>
          </a:p>
          <a:p>
            <a:pPr indent="457200">
              <a:spcAft>
                <a:spcPts val="1200"/>
              </a:spcAft>
            </a:pPr>
            <a:endParaRPr lang="en-US" sz="2400" b="1" i="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The fact that Christ died has always been undeniable, even the skeptical critic of Christianity will acknowledge that Jesus of Nazareth died.  </a:t>
            </a:r>
          </a:p>
          <a:p>
            <a:pPr indent="457200">
              <a:spcAft>
                <a:spcPts val="1200"/>
              </a:spcAft>
            </a:pPr>
            <a:r>
              <a:rPr lang="en-US" sz="2400" b="1" dirty="0" smtClean="0">
                <a:latin typeface="Cambria" pitchFamily="18" charset="0"/>
              </a:rPr>
              <a:t>It takes no faith to believe this irrefutable fact of history. </a:t>
            </a: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3400" y="3124200"/>
            <a:ext cx="8077200" cy="1447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06764872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4"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1864" y="1143000"/>
            <a:ext cx="8610601" cy="5355312"/>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 that </a:t>
            </a:r>
            <a:r>
              <a:rPr lang="en-US" sz="2400" b="1" i="1" dirty="0" smtClean="0">
                <a:effectLst>
                  <a:outerShdw blurRad="38100" dist="38100" dir="2700000" algn="tl">
                    <a:srgbClr val="000000">
                      <a:alpha val="43137"/>
                    </a:srgbClr>
                  </a:outerShdw>
                </a:effectLst>
                <a:latin typeface="Cambria" pitchFamily="18" charset="0"/>
              </a:rPr>
              <a:t>Christ died for our </a:t>
            </a:r>
            <a:r>
              <a:rPr lang="en-US" sz="2400" b="1" i="1" u="sng" dirty="0" smtClean="0">
                <a:effectLst>
                  <a:outerShdw blurRad="38100" dist="38100" dir="2700000" algn="tl">
                    <a:srgbClr val="000000">
                      <a:alpha val="43137"/>
                    </a:srgbClr>
                  </a:outerShdw>
                </a:effectLst>
                <a:latin typeface="Cambria" pitchFamily="18" charset="0"/>
              </a:rPr>
              <a:t>sins</a:t>
            </a:r>
            <a:r>
              <a:rPr lang="en-US" sz="2400" b="1" dirty="0" smtClean="0">
                <a:latin typeface="Cambria" pitchFamily="18" charset="0"/>
              </a:rPr>
              <a:t>.</a:t>
            </a:r>
            <a:r>
              <a:rPr lang="en-US" sz="2400" b="1" dirty="0" smtClean="0">
                <a:latin typeface="Cambria" pitchFamily="18" charset="0"/>
              </a:rPr>
              <a:t>  Paul </a:t>
            </a:r>
            <a:r>
              <a:rPr lang="en-US" sz="2400" b="1" dirty="0">
                <a:latin typeface="Cambria" pitchFamily="18" charset="0"/>
              </a:rPr>
              <a:t>presents this essential tenet of the gospel as </a:t>
            </a:r>
            <a:r>
              <a:rPr lang="en-US" sz="2400" b="1" dirty="0" smtClean="0">
                <a:latin typeface="Cambria" pitchFamily="18" charset="0"/>
              </a:rPr>
              <a:t>a matter of faith </a:t>
            </a:r>
            <a:r>
              <a:rPr lang="en-US" sz="2400" b="1" dirty="0" smtClean="0">
                <a:latin typeface="Cambria" pitchFamily="18" charset="0"/>
              </a:rPr>
              <a:t>not </a:t>
            </a:r>
            <a:r>
              <a:rPr lang="en-US" sz="2400" b="1" dirty="0" smtClean="0">
                <a:latin typeface="Cambria" pitchFamily="18" charset="0"/>
              </a:rPr>
              <a:t>directly evident in the events of Christ’s death and burial. </a:t>
            </a:r>
          </a:p>
          <a:p>
            <a:pPr indent="457200">
              <a:spcAft>
                <a:spcPts val="1200"/>
              </a:spcAft>
            </a:pPr>
            <a:r>
              <a:rPr lang="en-US" sz="2400" b="1" dirty="0" smtClean="0">
                <a:latin typeface="Cambria" pitchFamily="18" charset="0"/>
              </a:rPr>
              <a:t>So, God’s special revelation of the significance of the Messiah’s death must interpret the meaning of this historical fact.</a:t>
            </a:r>
            <a:endParaRPr lang="en-US" sz="2400" b="1" dirty="0">
              <a:latin typeface="Cambria" pitchFamily="18" charset="0"/>
            </a:endParaRPr>
          </a:p>
          <a:p>
            <a:pPr indent="457200">
              <a:spcAft>
                <a:spcPts val="1200"/>
              </a:spcAft>
            </a:pPr>
            <a:r>
              <a:rPr lang="en-US" sz="2400" b="1" dirty="0" smtClean="0">
                <a:latin typeface="Cambria" pitchFamily="18" charset="0"/>
              </a:rPr>
              <a:t>We find </a:t>
            </a:r>
            <a:r>
              <a:rPr lang="en-US" sz="2400" b="1" i="1" dirty="0" smtClean="0">
                <a:effectLst>
                  <a:outerShdw blurRad="38100" dist="38100" dir="2700000" algn="tl">
                    <a:srgbClr val="000000">
                      <a:alpha val="43137"/>
                    </a:srgbClr>
                  </a:outerShdw>
                </a:effectLst>
                <a:latin typeface="Cambria" pitchFamily="18" charset="0"/>
              </a:rPr>
              <a:t>scriptural proof </a:t>
            </a:r>
            <a:r>
              <a:rPr lang="en-US" sz="2400" b="1" dirty="0" smtClean="0">
                <a:latin typeface="Cambria" pitchFamily="18" charset="0"/>
              </a:rPr>
              <a:t>in the Old Testament prophecy of </a:t>
            </a:r>
            <a:r>
              <a:rPr lang="en-US" sz="2400" b="1" dirty="0" smtClean="0">
                <a:effectLst>
                  <a:outerShdw blurRad="38100" dist="38100" dir="2700000" algn="tl">
                    <a:srgbClr val="000000">
                      <a:alpha val="43137"/>
                    </a:srgbClr>
                  </a:outerShdw>
                </a:effectLst>
                <a:latin typeface="Cambria" pitchFamily="18" charset="0"/>
              </a:rPr>
              <a:t>Isaiah 53:5-9</a:t>
            </a:r>
            <a:r>
              <a:rPr lang="en-US" sz="2400" b="1" dirty="0" smtClean="0">
                <a:latin typeface="Cambria" pitchFamily="18" charset="0"/>
              </a:rPr>
              <a:t>, </a:t>
            </a:r>
            <a:r>
              <a:rPr lang="en-US" sz="2400" b="1" dirty="0" smtClean="0">
                <a:latin typeface="Cambria" pitchFamily="18" charset="0"/>
              </a:rPr>
              <a:t>that told </a:t>
            </a:r>
            <a:r>
              <a:rPr lang="en-US" sz="2400" b="1" dirty="0" smtClean="0">
                <a:latin typeface="Cambria" pitchFamily="18" charset="0"/>
              </a:rPr>
              <a:t>of the coming Messiah written seven hundred years prior to the advent of Jesus.  </a:t>
            </a:r>
          </a:p>
          <a:p>
            <a:pPr indent="457200">
              <a:spcAft>
                <a:spcPts val="1200"/>
              </a:spcAft>
            </a:pPr>
            <a:r>
              <a:rPr lang="en-US" sz="2400" b="1" dirty="0" smtClean="0">
                <a:latin typeface="Cambria" pitchFamily="18" charset="0"/>
              </a:rPr>
              <a:t>Then Jesus burial proved the historical fact of His death. Scripture proved the saving significance of His death as a substitutionary atonement for our sin: </a:t>
            </a:r>
            <a:r>
              <a:rPr lang="en-US" sz="2400" b="1" dirty="0" smtClean="0">
                <a:latin typeface="Cambria" pitchFamily="18" charset="0"/>
              </a:rPr>
              <a:t> He </a:t>
            </a:r>
            <a:r>
              <a:rPr lang="en-US" sz="2400" b="1" dirty="0" smtClean="0">
                <a:latin typeface="Cambria" pitchFamily="18" charset="0"/>
              </a:rPr>
              <a:t>died in our place so we could be eternally freed from the penalty of death.  </a:t>
            </a:r>
          </a:p>
        </p:txBody>
      </p:sp>
    </p:spTree>
    <p:extLst>
      <p:ext uri="{BB962C8B-B14F-4D97-AF65-F5344CB8AC3E}">
        <p14:creationId xmlns:p14="http://schemas.microsoft.com/office/powerpoint/2010/main" xmlns="" val="16475586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4"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1865" y="1143000"/>
            <a:ext cx="8487336" cy="5201424"/>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that </a:t>
            </a:r>
            <a:r>
              <a:rPr lang="en-US" sz="2400" b="1" i="1" dirty="0" smtClean="0">
                <a:effectLst>
                  <a:outerShdw blurRad="38100" dist="38100" dir="2700000" algn="tl">
                    <a:srgbClr val="000000">
                      <a:alpha val="43137"/>
                    </a:srgbClr>
                  </a:outerShdw>
                </a:effectLst>
                <a:latin typeface="Cambria" pitchFamily="18" charset="0"/>
              </a:rPr>
              <a:t>Christ rose from the </a:t>
            </a:r>
            <a:r>
              <a:rPr lang="en-US" sz="2400" b="1" i="1" dirty="0" smtClean="0">
                <a:effectLst>
                  <a:outerShdw blurRad="38100" dist="38100" dir="2700000" algn="tl">
                    <a:srgbClr val="000000">
                      <a:alpha val="43137"/>
                    </a:srgbClr>
                  </a:outerShdw>
                </a:effectLst>
                <a:latin typeface="Cambria" pitchFamily="18" charset="0"/>
              </a:rPr>
              <a:t>dead</a:t>
            </a:r>
            <a:r>
              <a:rPr lang="en-US" sz="2400" b="1" dirty="0" smtClean="0">
                <a:latin typeface="Cambria" pitchFamily="18" charset="0"/>
              </a:rPr>
              <a:t>.  </a:t>
            </a:r>
            <a:r>
              <a:rPr lang="en-US" sz="2400" b="1" dirty="0" smtClean="0">
                <a:latin typeface="Cambria" pitchFamily="18" charset="0"/>
              </a:rPr>
              <a:t>Paul </a:t>
            </a:r>
            <a:r>
              <a:rPr lang="en-US" sz="2400" b="1" dirty="0" smtClean="0">
                <a:latin typeface="Cambria" pitchFamily="18" charset="0"/>
              </a:rPr>
              <a:t>presents this essential tenet of the gospel as a fact verified by a long list of eyewitnesses – including Paul himself – most of whom were still alive when he wrote his words to the Corinthians (</a:t>
            </a:r>
            <a:r>
              <a:rPr lang="en-US" sz="2400" b="1" dirty="0" smtClean="0">
                <a:effectLst>
                  <a:outerShdw blurRad="38100" dist="38100" dir="2700000" algn="tl">
                    <a:srgbClr val="000000">
                      <a:alpha val="43137"/>
                    </a:srgbClr>
                  </a:outerShdw>
                </a:effectLst>
                <a:latin typeface="Cambria" pitchFamily="18" charset="0"/>
              </a:rPr>
              <a:t>15:6</a:t>
            </a:r>
            <a:r>
              <a:rPr lang="en-US" sz="2400" b="1" dirty="0" smtClean="0">
                <a:latin typeface="Cambria" pitchFamily="18" charset="0"/>
              </a:rPr>
              <a:t>). </a:t>
            </a:r>
          </a:p>
          <a:p>
            <a:pPr indent="457200">
              <a:spcAft>
                <a:spcPts val="1200"/>
              </a:spcAft>
            </a:pPr>
            <a:r>
              <a:rPr lang="en-US" sz="2400" b="1" dirty="0" smtClean="0">
                <a:latin typeface="Cambria" pitchFamily="18" charset="0"/>
              </a:rPr>
              <a:t>Yet, </a:t>
            </a:r>
            <a:r>
              <a:rPr lang="en-US" sz="2400" b="1" dirty="0" smtClean="0">
                <a:latin typeface="Cambria" pitchFamily="18" charset="0"/>
              </a:rPr>
              <a:t>even the resurrection of Christ had been predicted in the Old Testament prophecy of </a:t>
            </a:r>
            <a:r>
              <a:rPr lang="en-US" sz="2400" b="1" dirty="0" smtClean="0">
                <a:effectLst>
                  <a:outerShdw blurRad="38100" dist="38100" dir="2700000" algn="tl">
                    <a:srgbClr val="000000">
                      <a:alpha val="43137"/>
                    </a:srgbClr>
                  </a:outerShdw>
                </a:effectLst>
                <a:latin typeface="Cambria" pitchFamily="18" charset="0"/>
              </a:rPr>
              <a:t>Isaiah </a:t>
            </a:r>
            <a:r>
              <a:rPr lang="en-US" sz="2400" b="1" dirty="0" smtClean="0">
                <a:effectLst>
                  <a:outerShdw blurRad="38100" dist="38100" dir="2700000" algn="tl">
                    <a:srgbClr val="000000">
                      <a:alpha val="43137"/>
                    </a:srgbClr>
                  </a:outerShdw>
                </a:effectLst>
                <a:latin typeface="Cambria" pitchFamily="18" charset="0"/>
              </a:rPr>
              <a:t>53:10-12</a:t>
            </a:r>
            <a:r>
              <a:rPr lang="en-US" sz="2400" b="1" dirty="0" smtClean="0">
                <a:latin typeface="Cambria" pitchFamily="18" charset="0"/>
              </a:rPr>
              <a:t> </a:t>
            </a:r>
            <a:r>
              <a:rPr lang="en-US" sz="22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a:t>
            </a:r>
            <a:r>
              <a:rPr lang="en-US" sz="2400" b="1" i="1" dirty="0" smtClean="0">
                <a:latin typeface="Cambria" pitchFamily="18" charset="0"/>
              </a:rPr>
              <a:t>Yet it pleased the </a:t>
            </a:r>
            <a:r>
              <a:rPr lang="en-US" sz="2400" b="1" i="1" cap="small" dirty="0" smtClean="0">
                <a:latin typeface="Cambria" pitchFamily="18" charset="0"/>
              </a:rPr>
              <a:t>Lord</a:t>
            </a:r>
            <a:r>
              <a:rPr lang="en-US" sz="2400" b="1" i="1" dirty="0" smtClean="0">
                <a:latin typeface="Cambria" pitchFamily="18" charset="0"/>
              </a:rPr>
              <a:t> to bruise him; he hath put him to grief: when thou shalt make his soul an offering </a:t>
            </a:r>
            <a:r>
              <a:rPr lang="en-US" sz="2400" b="1" i="1" dirty="0" smtClean="0">
                <a:latin typeface="Cambria" pitchFamily="18" charset="0"/>
              </a:rPr>
              <a:t>for sin . . .”   </a:t>
            </a:r>
            <a:endParaRPr lang="en-US" sz="2400" b="1" i="1" dirty="0" smtClean="0">
              <a:latin typeface="Cambria" pitchFamily="18" charset="0"/>
            </a:endParaRPr>
          </a:p>
          <a:p>
            <a:pPr indent="457200">
              <a:spcAft>
                <a:spcPts val="1200"/>
              </a:spcAft>
            </a:pPr>
            <a:r>
              <a:rPr lang="en-US" sz="2400" b="1" dirty="0" smtClean="0">
                <a:latin typeface="Cambria" pitchFamily="18" charset="0"/>
              </a:rPr>
              <a:t>This same prophecy of the resurrection had been fulfilled by Jesus of Nazareth, and was confirmed to Paul and hundreds of other eyewitnesses through a variety of appearances.  </a:t>
            </a:r>
            <a:endParaRPr lang="en-US" sz="2400" b="1" dirty="0">
              <a:latin typeface="Cambria" pitchFamily="18" charset="0"/>
            </a:endParaRPr>
          </a:p>
        </p:txBody>
      </p:sp>
    </p:spTree>
    <p:extLst>
      <p:ext uri="{BB962C8B-B14F-4D97-AF65-F5344CB8AC3E}">
        <p14:creationId xmlns:p14="http://schemas.microsoft.com/office/powerpoint/2010/main" xmlns="" val="20114515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447" y="1206500"/>
            <a:ext cx="8520953" cy="3293209"/>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5</a:t>
            </a:r>
            <a:r>
              <a:rPr lang="en-US" sz="2800" i="1" dirty="0" smtClean="0">
                <a:latin typeface="Georgia" panose="02040502050405020303" pitchFamily="18" charset="0"/>
              </a:rPr>
              <a:t>and </a:t>
            </a:r>
            <a:r>
              <a:rPr lang="en-US" sz="2800" i="1" dirty="0">
                <a:latin typeface="Georgia" panose="02040502050405020303" pitchFamily="18" charset="0"/>
              </a:rPr>
              <a:t>that He was seen by Cephas, then by the twelve. </a:t>
            </a:r>
            <a:r>
              <a:rPr lang="en-US" sz="2800" i="1" dirty="0" smtClean="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6</a:t>
            </a:r>
            <a:r>
              <a:rPr lang="en-US" sz="2800" i="1" dirty="0" smtClean="0">
                <a:latin typeface="Georgia" panose="02040502050405020303" pitchFamily="18" charset="0"/>
              </a:rPr>
              <a:t>After </a:t>
            </a:r>
            <a:r>
              <a:rPr lang="en-US" sz="2800" i="1" dirty="0">
                <a:latin typeface="Georgia" panose="02040502050405020303" pitchFamily="18" charset="0"/>
              </a:rPr>
              <a:t>that He was seen by over five hundred brethren at once, of whom the greater part remain to the present, but some have fallen asleep. </a:t>
            </a:r>
            <a:r>
              <a:rPr lang="en-US" sz="2800" i="1" dirty="0" smtClean="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7</a:t>
            </a:r>
            <a:r>
              <a:rPr lang="en-US" sz="2800" i="1" dirty="0" smtClean="0">
                <a:latin typeface="Georgia" panose="02040502050405020303" pitchFamily="18" charset="0"/>
              </a:rPr>
              <a:t>After </a:t>
            </a:r>
            <a:r>
              <a:rPr lang="en-US" sz="2800" i="1" dirty="0">
                <a:latin typeface="Georgia" panose="02040502050405020303" pitchFamily="18" charset="0"/>
              </a:rPr>
              <a:t>that He was seen by James, then by all the apostles</a:t>
            </a:r>
            <a:r>
              <a:rPr lang="en-US" sz="2800" i="1" dirty="0" smtClean="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8</a:t>
            </a:r>
            <a:r>
              <a:rPr lang="en-US" sz="2800" i="1" dirty="0" smtClean="0">
                <a:latin typeface="Georgia" panose="02040502050405020303" pitchFamily="18" charset="0"/>
              </a:rPr>
              <a:t>Then </a:t>
            </a:r>
            <a:r>
              <a:rPr lang="en-US" sz="2800" i="1" dirty="0">
                <a:latin typeface="Georgia" panose="02040502050405020303" pitchFamily="18" charset="0"/>
              </a:rPr>
              <a:t>last of all He was seen by me also, as by one born out of due time.</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15:5-8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1193219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4"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15:5-8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1864" y="1143000"/>
            <a:ext cx="8610601"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It doesn’t take faith to believe Jesus died, but to believe in the miraculous, bodily resurrection of Jesus takes great faith.  People don’t just come to life again after being dead for thirty-six hours.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Resurrection</a:t>
            </a:r>
            <a:r>
              <a:rPr lang="en-US" sz="2400" b="1" dirty="0" smtClean="0">
                <a:latin typeface="Cambria" pitchFamily="18" charset="0"/>
              </a:rPr>
              <a:t> wasn’t any more believable in the first century than it is in the twenty-first century. </a:t>
            </a:r>
            <a:r>
              <a:rPr lang="en-US" sz="2400" b="1" dirty="0" smtClean="0">
                <a:latin typeface="Cambria" pitchFamily="18" charset="0"/>
              </a:rPr>
              <a:t> That is </a:t>
            </a:r>
            <a:r>
              <a:rPr lang="en-US" sz="2400" b="1" dirty="0" smtClean="0">
                <a:latin typeface="Cambria" pitchFamily="18" charset="0"/>
              </a:rPr>
              <a:t>why Jesus appeared repeatedly, not only to his closest disciples but also to doubters. </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Acts 1:3</a:t>
            </a:r>
            <a:r>
              <a:rPr lang="en-US" sz="2400" b="1" dirty="0" smtClean="0">
                <a:latin typeface="Cambria" pitchFamily="18" charset="0"/>
              </a:rPr>
              <a:t>, Luke describes the numerous encounters with the risen Christ this </a:t>
            </a:r>
            <a:r>
              <a:rPr lang="en-US" sz="2400" b="1" dirty="0" smtClean="0">
                <a:latin typeface="Cambria" pitchFamily="18" charset="0"/>
              </a:rPr>
              <a:t>way, </a:t>
            </a:r>
            <a:r>
              <a:rPr lang="en-US" sz="2400" b="1" i="1" dirty="0" smtClean="0">
                <a:latin typeface="Cambria" pitchFamily="18" charset="0"/>
              </a:rPr>
              <a:t>“To these He also presented Himself alive after His suffering, by many convincing proofs, appearing to them over a period of forty days and speaking of the things concerning the kingdom of </a:t>
            </a:r>
            <a:r>
              <a:rPr lang="en-US" sz="2400" b="1" i="1" dirty="0" smtClean="0">
                <a:latin typeface="Cambria" pitchFamily="18" charset="0"/>
              </a:rPr>
              <a:t>God” </a:t>
            </a:r>
            <a:r>
              <a:rPr lang="en-US" sz="2400" b="1" dirty="0" smtClean="0">
                <a:latin typeface="Cambria" pitchFamily="18" charset="0"/>
              </a:rPr>
              <a:t>(NASB</a:t>
            </a:r>
            <a:r>
              <a:rPr lang="en-US" sz="2400" b="1" dirty="0" smtClean="0">
                <a:latin typeface="Cambria" pitchFamily="18" charset="0"/>
              </a:rPr>
              <a:t>).</a:t>
            </a:r>
            <a:endParaRPr lang="en-US" sz="2400" b="1" dirty="0">
              <a:latin typeface="Cambria" pitchFamily="18" charset="0"/>
            </a:endParaRPr>
          </a:p>
        </p:txBody>
      </p:sp>
    </p:spTree>
    <p:extLst>
      <p:ext uri="{BB962C8B-B14F-4D97-AF65-F5344CB8AC3E}">
        <p14:creationId xmlns:p14="http://schemas.microsoft.com/office/powerpoint/2010/main" xmlns="" val="11005186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4"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15:5-8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1864" y="1062318"/>
            <a:ext cx="8610601"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Luke was not a historian rummaging through a collection of rumors and legends. </a:t>
            </a:r>
            <a:r>
              <a:rPr lang="en-US" sz="2400" b="1" dirty="0" smtClean="0">
                <a:latin typeface="Cambria" pitchFamily="18" charset="0"/>
              </a:rPr>
              <a:t> Luke </a:t>
            </a:r>
            <a:r>
              <a:rPr lang="en-US" sz="2400" b="1" dirty="0" smtClean="0">
                <a:latin typeface="Cambria" pitchFamily="18" charset="0"/>
              </a:rPr>
              <a:t>was himself a personal companion of Paul and other firsthand witnesses of the life, death and resurrection of Jesus (</a:t>
            </a:r>
            <a:r>
              <a:rPr lang="en-US" sz="2400" b="1" dirty="0" smtClean="0">
                <a:effectLst>
                  <a:outerShdw blurRad="38100" dist="38100" dir="2700000" algn="tl">
                    <a:srgbClr val="000000">
                      <a:alpha val="43137"/>
                    </a:srgbClr>
                  </a:outerShdw>
                </a:effectLst>
                <a:latin typeface="Cambria" pitchFamily="18" charset="0"/>
              </a:rPr>
              <a:t>Luke 1:1-2</a:t>
            </a:r>
            <a:r>
              <a:rPr lang="en-US" sz="2400" b="1" dirty="0" smtClean="0">
                <a:latin typeface="Cambria" pitchFamily="18" charset="0"/>
              </a:rPr>
              <a:t>). </a:t>
            </a:r>
          </a:p>
          <a:p>
            <a:pPr indent="457200">
              <a:spcAft>
                <a:spcPts val="1200"/>
              </a:spcAft>
            </a:pPr>
            <a:r>
              <a:rPr lang="en-US" sz="2400" b="1" dirty="0" smtClean="0">
                <a:latin typeface="Cambria" pitchFamily="18" charset="0"/>
              </a:rPr>
              <a:t>Luke emphasizes the fact that the appearances of Jesus were real, not just momentary glimpses out of the corners of their eyes, but prolonged visits with their Master and Lord. </a:t>
            </a:r>
          </a:p>
          <a:p>
            <a:pPr indent="457200">
              <a:spcAft>
                <a:spcPts val="1200"/>
              </a:spcAft>
            </a:pPr>
            <a:r>
              <a:rPr lang="en-US" sz="2400" b="1" dirty="0" smtClean="0">
                <a:latin typeface="Cambria" pitchFamily="18" charset="0"/>
              </a:rPr>
              <a:t>Rather than being subjective visions and dreams, they were real group experience with the risen Savior – walking with Him, eating with Him, touching Him, and talking with Him. </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15:5-8</a:t>
            </a:r>
            <a:r>
              <a:rPr lang="en-US" sz="2400" b="1" dirty="0" smtClean="0">
                <a:latin typeface="Cambria" pitchFamily="18" charset="0"/>
              </a:rPr>
              <a:t>, Paul mentions at least </a:t>
            </a:r>
            <a:r>
              <a:rPr lang="en-US" sz="2400" b="1" u="sng" dirty="0" smtClean="0">
                <a:latin typeface="Cambria" pitchFamily="18" charset="0"/>
              </a:rPr>
              <a:t>six</a:t>
            </a:r>
            <a:r>
              <a:rPr lang="en-US" sz="2400" b="1" dirty="0" smtClean="0">
                <a:latin typeface="Cambria" pitchFamily="18" charset="0"/>
              </a:rPr>
              <a:t> different episodes of Christ appearance. </a:t>
            </a:r>
            <a:endParaRPr lang="en-US" sz="2400" b="1" dirty="0">
              <a:latin typeface="Cambria" pitchFamily="18" charset="0"/>
            </a:endParaRPr>
          </a:p>
        </p:txBody>
      </p:sp>
    </p:spTree>
    <p:extLst>
      <p:ext uri="{BB962C8B-B14F-4D97-AF65-F5344CB8AC3E}">
        <p14:creationId xmlns:p14="http://schemas.microsoft.com/office/powerpoint/2010/main" xmlns="" val="4971630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4"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15:5-8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1865" y="1143000"/>
            <a:ext cx="8563536" cy="5524589"/>
          </a:xfrm>
          <a:prstGeom prst="rect">
            <a:avLst/>
          </a:prstGeom>
          <a:noFill/>
          <a:effectLst/>
        </p:spPr>
        <p:txBody>
          <a:bodyPr wrap="square" rtlCol="0">
            <a:spAutoFit/>
          </a:bodyPr>
          <a:lstStyle/>
          <a:p>
            <a:pPr marL="860425" indent="-457200">
              <a:spcAft>
                <a:spcPts val="600"/>
              </a:spcAft>
              <a:buSzPct val="80000"/>
              <a:buFont typeface="Wingdings" panose="05000000000000000000" pitchFamily="2" charset="2"/>
              <a:buChar char="Ø"/>
            </a:pPr>
            <a:r>
              <a:rPr lang="en-US" sz="2400" b="1" dirty="0" smtClean="0">
                <a:latin typeface="Cambria" pitchFamily="18" charset="0"/>
              </a:rPr>
              <a:t>To Cephas (Peter)</a:t>
            </a:r>
          </a:p>
          <a:p>
            <a:pPr marL="860425" indent="-457200">
              <a:spcAft>
                <a:spcPts val="600"/>
              </a:spcAft>
              <a:buSzPct val="80000"/>
              <a:buFont typeface="Wingdings" panose="05000000000000000000" pitchFamily="2" charset="2"/>
              <a:buChar char="Ø"/>
            </a:pPr>
            <a:r>
              <a:rPr lang="en-US" sz="2400" b="1" dirty="0" smtClean="0">
                <a:latin typeface="Cambria" pitchFamily="18" charset="0"/>
              </a:rPr>
              <a:t>To the twelve</a:t>
            </a:r>
          </a:p>
          <a:p>
            <a:pPr marL="860425" indent="-457200">
              <a:spcAft>
                <a:spcPts val="600"/>
              </a:spcAft>
              <a:buSzPct val="80000"/>
              <a:buFont typeface="Wingdings" panose="05000000000000000000" pitchFamily="2" charset="2"/>
              <a:buChar char="Ø"/>
            </a:pPr>
            <a:r>
              <a:rPr lang="en-US" sz="2400" b="1" dirty="0" smtClean="0">
                <a:latin typeface="Cambria" pitchFamily="18" charset="0"/>
              </a:rPr>
              <a:t>To more than five hundred at one time</a:t>
            </a:r>
          </a:p>
          <a:p>
            <a:pPr marL="860425" indent="-457200">
              <a:spcAft>
                <a:spcPts val="600"/>
              </a:spcAft>
              <a:buSzPct val="80000"/>
              <a:buFont typeface="Wingdings" panose="05000000000000000000" pitchFamily="2" charset="2"/>
              <a:buChar char="Ø"/>
            </a:pPr>
            <a:r>
              <a:rPr lang="en-US" sz="2400" b="1" dirty="0" smtClean="0">
                <a:latin typeface="Cambria" pitchFamily="18" charset="0"/>
              </a:rPr>
              <a:t>To James, the brother of Jesus</a:t>
            </a:r>
          </a:p>
          <a:p>
            <a:pPr marL="860425" indent="-457200">
              <a:spcAft>
                <a:spcPts val="600"/>
              </a:spcAft>
              <a:buSzPct val="80000"/>
              <a:buFont typeface="Wingdings" panose="05000000000000000000" pitchFamily="2" charset="2"/>
              <a:buChar char="Ø"/>
              <a:tabLst>
                <a:tab pos="0" algn="l"/>
              </a:tabLst>
            </a:pPr>
            <a:r>
              <a:rPr lang="en-US" sz="2400" b="1" dirty="0" smtClean="0">
                <a:latin typeface="Cambria" pitchFamily="18" charset="0"/>
              </a:rPr>
              <a:t>To all the apostles</a:t>
            </a:r>
          </a:p>
          <a:p>
            <a:pPr marL="860425" indent="-457200">
              <a:spcAft>
                <a:spcPts val="600"/>
              </a:spcAft>
              <a:buSzPct val="80000"/>
              <a:buFont typeface="Wingdings" panose="05000000000000000000" pitchFamily="2" charset="2"/>
              <a:buChar char="Ø"/>
            </a:pPr>
            <a:r>
              <a:rPr lang="en-US" sz="2400" b="1" dirty="0" smtClean="0">
                <a:latin typeface="Cambria" pitchFamily="18" charset="0"/>
              </a:rPr>
              <a:t>To Paul himself</a:t>
            </a:r>
          </a:p>
          <a:p>
            <a:pPr indent="403225">
              <a:spcAft>
                <a:spcPts val="600"/>
              </a:spcAft>
            </a:pPr>
            <a:endParaRPr lang="en-US" sz="1000" b="1" dirty="0" smtClean="0">
              <a:latin typeface="Cambria" pitchFamily="18" charset="0"/>
            </a:endParaRPr>
          </a:p>
          <a:p>
            <a:pPr indent="403225">
              <a:spcAft>
                <a:spcPts val="600"/>
              </a:spcAft>
            </a:pPr>
            <a:r>
              <a:rPr lang="en-US" sz="2400" b="1" dirty="0" smtClean="0">
                <a:latin typeface="Cambria" pitchFamily="18" charset="0"/>
              </a:rPr>
              <a:t>So, with both prophetic scripture and the numerous eyewitnesses of the risen Lord pointing to the bodily resurrection of the crucified Messiah. </a:t>
            </a:r>
            <a:endParaRPr lang="en-US" sz="2400" b="1" dirty="0" smtClean="0">
              <a:latin typeface="Cambria" pitchFamily="18" charset="0"/>
            </a:endParaRPr>
          </a:p>
          <a:p>
            <a:pPr indent="403225">
              <a:spcAft>
                <a:spcPts val="600"/>
              </a:spcAft>
            </a:pPr>
            <a:endParaRPr lang="en-US" sz="1000" b="1" dirty="0" smtClean="0">
              <a:latin typeface="Cambria" pitchFamily="18" charset="0"/>
            </a:endParaRPr>
          </a:p>
          <a:p>
            <a:pPr indent="403225">
              <a:spcAft>
                <a:spcPts val="600"/>
              </a:spcAft>
            </a:pPr>
            <a:r>
              <a:rPr lang="en-US" sz="2400" b="1" dirty="0" smtClean="0">
                <a:latin typeface="Cambria" pitchFamily="18" charset="0"/>
              </a:rPr>
              <a:t>There could be no doubt in the minds of hundreds of original disciples that Jesus of Nazareth had miraculously risen from the dead. </a:t>
            </a:r>
          </a:p>
        </p:txBody>
      </p:sp>
    </p:spTree>
    <p:extLst>
      <p:ext uri="{BB962C8B-B14F-4D97-AF65-F5344CB8AC3E}">
        <p14:creationId xmlns:p14="http://schemas.microsoft.com/office/powerpoint/2010/main" xmlns="" val="416782767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10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wipe(left)">
                                      <p:cBhvr>
                                        <p:cTn id="42"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4"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15:5-8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1864" y="1143000"/>
            <a:ext cx="8610601" cy="2985433"/>
          </a:xfrm>
          <a:prstGeom prst="rect">
            <a:avLst/>
          </a:prstGeom>
          <a:noFill/>
          <a:effectLst/>
        </p:spPr>
        <p:txBody>
          <a:bodyPr wrap="square" rtlCol="0">
            <a:spAutoFit/>
          </a:bodyPr>
          <a:lstStyle/>
          <a:p>
            <a:pPr indent="403225">
              <a:spcAft>
                <a:spcPts val="600"/>
              </a:spcAft>
            </a:pPr>
            <a:r>
              <a:rPr lang="en-US" sz="2400" b="1" i="1" dirty="0" smtClean="0">
                <a:effectLst>
                  <a:outerShdw blurRad="38100" dist="38100" dir="2700000" algn="tl">
                    <a:srgbClr val="000000">
                      <a:alpha val="43137"/>
                    </a:srgbClr>
                  </a:outerShdw>
                </a:effectLst>
                <a:latin typeface="Cambria" pitchFamily="18" charset="0"/>
              </a:rPr>
              <a:t>Physically</a:t>
            </a:r>
            <a:r>
              <a:rPr lang="en-US" sz="2400" b="1" dirty="0" smtClean="0">
                <a:latin typeface="Cambria" pitchFamily="18" charset="0"/>
              </a:rPr>
              <a:t> – in the same body that had been crucified and buried – Jesus was both restored and glorified, His body transformed into a perfect, immortal condition, no longer susceptible to suffering and death. </a:t>
            </a:r>
          </a:p>
          <a:p>
            <a:pPr indent="403225">
              <a:spcAft>
                <a:spcPts val="600"/>
              </a:spcAft>
            </a:pPr>
            <a:endParaRPr lang="en-US" sz="1000" b="1" dirty="0" smtClean="0">
              <a:latin typeface="Cambria" pitchFamily="18" charset="0"/>
            </a:endParaRPr>
          </a:p>
          <a:p>
            <a:pPr indent="403225">
              <a:spcAft>
                <a:spcPts val="600"/>
              </a:spcAft>
            </a:pPr>
            <a:r>
              <a:rPr lang="en-US" sz="2400" b="1" dirty="0" smtClean="0">
                <a:latin typeface="Cambria" pitchFamily="18" charset="0"/>
              </a:rPr>
              <a:t>Fit for glory, Jesus Christ conquered death not only for Himself but also for all who would believe on Him for eternal life. </a:t>
            </a:r>
          </a:p>
        </p:txBody>
      </p:sp>
    </p:spTree>
    <p:extLst>
      <p:ext uri="{BB962C8B-B14F-4D97-AF65-F5344CB8AC3E}">
        <p14:creationId xmlns:p14="http://schemas.microsoft.com/office/powerpoint/2010/main" xmlns="" val="14648928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3765" y="1143000"/>
            <a:ext cx="8601635" cy="4585871"/>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8</a:t>
            </a:r>
            <a:r>
              <a:rPr lang="en-US" sz="2800" i="1" dirty="0" smtClean="0">
                <a:latin typeface="Georgia" panose="02040502050405020303" pitchFamily="18" charset="0"/>
              </a:rPr>
              <a:t>Then </a:t>
            </a:r>
            <a:r>
              <a:rPr lang="en-US" sz="2800" i="1" dirty="0">
                <a:latin typeface="Georgia" panose="02040502050405020303" pitchFamily="18" charset="0"/>
              </a:rPr>
              <a:t>last of all He was seen by me also, as by one born out of due time</a:t>
            </a:r>
            <a:r>
              <a:rPr lang="en-US" sz="2800" i="1" dirty="0" smtClean="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9</a:t>
            </a:r>
            <a:r>
              <a:rPr lang="en-US" sz="2800" i="1" dirty="0" smtClean="0">
                <a:latin typeface="Georgia" panose="02040502050405020303" pitchFamily="18" charset="0"/>
              </a:rPr>
              <a:t>For </a:t>
            </a:r>
            <a:r>
              <a:rPr lang="en-US" sz="2800" i="1" dirty="0">
                <a:latin typeface="Georgia" panose="02040502050405020303" pitchFamily="18" charset="0"/>
              </a:rPr>
              <a:t>I am the least of the apostles, who am not worthy to be called an apostle, because I persecuted the church of God. </a:t>
            </a:r>
            <a:r>
              <a:rPr lang="en-US" sz="2800" b="1" baseline="30000" dirty="0" smtClean="0">
                <a:effectLst>
                  <a:outerShdw blurRad="38100" dist="38100" dir="2700000" algn="tl">
                    <a:srgbClr val="000000">
                      <a:alpha val="43137"/>
                    </a:srgbClr>
                  </a:outerShdw>
                </a:effectLst>
                <a:latin typeface="Georgia" panose="02040502050405020303" pitchFamily="18" charset="0"/>
              </a:rPr>
              <a:t>10</a:t>
            </a:r>
            <a:r>
              <a:rPr lang="en-US" sz="2800" i="1" dirty="0" smtClean="0">
                <a:latin typeface="Georgia" panose="02040502050405020303" pitchFamily="18" charset="0"/>
              </a:rPr>
              <a:t>But</a:t>
            </a:r>
            <a:r>
              <a:rPr lang="en-US" sz="2800" i="1" dirty="0">
                <a:latin typeface="Georgia" panose="02040502050405020303" pitchFamily="18" charset="0"/>
              </a:rPr>
              <a:t> by the grace of God I am what I am, and His grace toward me was not in vain; but I labored more abundantly than they all, yet not I, but the grace of God which was with me</a:t>
            </a:r>
            <a:r>
              <a:rPr lang="en-US" sz="2800" i="1" dirty="0" smtClean="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11</a:t>
            </a:r>
            <a:r>
              <a:rPr lang="en-US" sz="2800" i="1" dirty="0" smtClean="0">
                <a:latin typeface="Georgia" panose="02040502050405020303" pitchFamily="18" charset="0"/>
              </a:rPr>
              <a:t>Therefore</a:t>
            </a:r>
            <a:r>
              <a:rPr lang="en-US" sz="2800" i="1" dirty="0">
                <a:latin typeface="Georgia" panose="02040502050405020303" pitchFamily="18" charset="0"/>
              </a:rPr>
              <a:t>, whether it was I or they, so we preach and so you believed.</a:t>
            </a:r>
          </a:p>
        </p:txBody>
      </p:sp>
      <p:sp>
        <p:nvSpPr>
          <p:cNvPr id="6" name="Title 1"/>
          <p:cNvSpPr>
            <a:spLocks noGrp="1"/>
          </p:cNvSpPr>
          <p:nvPr>
            <p:ph type="title"/>
          </p:nvPr>
        </p:nvSpPr>
        <p:spPr>
          <a:xfrm>
            <a:off x="313765"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15:8-11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7808555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38100"/>
            <a:ext cx="85344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72035" y="917912"/>
            <a:ext cx="8609480" cy="5940088"/>
          </a:xfrm>
          <a:prstGeom prst="rect">
            <a:avLst/>
          </a:prstGeom>
          <a:noFill/>
          <a:effectLst/>
        </p:spPr>
        <p:txBody>
          <a:bodyPr wrap="square" rtlCol="0">
            <a:spAutoFit/>
          </a:bodyPr>
          <a:lstStyle/>
          <a:p>
            <a:pPr indent="457200">
              <a:tabLst>
                <a:tab pos="457200" algn="l"/>
              </a:tabLst>
            </a:pPr>
            <a:r>
              <a:rPr lang="en-US" sz="2250" b="1" dirty="0" smtClean="0">
                <a:latin typeface="Cambria" panose="02040503050406030204" pitchFamily="18" charset="0"/>
                <a:ea typeface="Cambria" panose="02040503050406030204" pitchFamily="18" charset="0"/>
              </a:rPr>
              <a:t>As we continue our study in First</a:t>
            </a:r>
            <a:r>
              <a:rPr lang="en-US" sz="2250" b="1" dirty="0" smtClean="0">
                <a:solidFill>
                  <a:srgbClr val="C00000"/>
                </a:solidFill>
                <a:latin typeface="Cambria" panose="02040503050406030204" pitchFamily="18" charset="0"/>
                <a:ea typeface="Cambria" panose="02040503050406030204" pitchFamily="18" charset="0"/>
              </a:rPr>
              <a:t> </a:t>
            </a:r>
            <a:r>
              <a:rPr lang="en-US" sz="2250" b="1" dirty="0" smtClean="0">
                <a:latin typeface="Cambria" panose="02040503050406030204" pitchFamily="18" charset="0"/>
                <a:ea typeface="Cambria" panose="02040503050406030204" pitchFamily="18" charset="0"/>
              </a:rPr>
              <a:t>Corinthians, we want          to remember that the theme of this letter revolves around </a:t>
            </a:r>
            <a:r>
              <a:rPr lang="en-US" sz="22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Conduct </a:t>
            </a:r>
            <a:r>
              <a:rPr lang="en-US" sz="2250" b="1" dirty="0" smtClean="0">
                <a:latin typeface="Cambria" panose="02040503050406030204" pitchFamily="18" charset="0"/>
                <a:ea typeface="Cambria" panose="02040503050406030204" pitchFamily="18" charset="0"/>
              </a:rPr>
              <a:t>in the local church and how it influences  </a:t>
            </a:r>
            <a:r>
              <a:rPr lang="en-US" sz="22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2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2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2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250" b="1" i="1" dirty="0" smtClean="0">
                <a:latin typeface="Cambria" panose="02040503050406030204" pitchFamily="18" charset="0"/>
                <a:ea typeface="Cambria" panose="02040503050406030204" pitchFamily="18" charset="0"/>
              </a:rPr>
              <a:t>,</a:t>
            </a:r>
            <a:r>
              <a:rPr lang="en-US" sz="2250" b="1" dirty="0" smtClean="0">
                <a:latin typeface="Cambria" panose="02040503050406030204" pitchFamily="18" charset="0"/>
                <a:ea typeface="Cambria" panose="02040503050406030204" pitchFamily="18" charset="0"/>
              </a:rPr>
              <a:t> </a:t>
            </a:r>
            <a:r>
              <a:rPr lang="en-US" sz="2250" b="1" i="1" dirty="0" smtClean="0">
                <a:latin typeface="Cambria" panose="02040503050406030204" pitchFamily="18" charset="0"/>
                <a:ea typeface="Cambria" panose="02040503050406030204" pitchFamily="18" charset="0"/>
              </a:rPr>
              <a:t>and</a:t>
            </a:r>
            <a:r>
              <a:rPr lang="en-US" sz="2250" b="1" dirty="0" smtClean="0">
                <a:latin typeface="Cambria" panose="02040503050406030204" pitchFamily="18" charset="0"/>
                <a:ea typeface="Cambria" panose="02040503050406030204" pitchFamily="18" charset="0"/>
              </a:rPr>
              <a:t> </a:t>
            </a:r>
            <a:r>
              <a:rPr lang="en-US" sz="22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a:t>
            </a:r>
            <a:r>
              <a:rPr lang="en-US" sz="22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2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growth</a:t>
            </a:r>
            <a:r>
              <a:rPr lang="en-US" sz="22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25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250" b="1" dirty="0" smtClean="0">
                <a:latin typeface="Cambria" panose="02040503050406030204" pitchFamily="18" charset="0"/>
                <a:ea typeface="Cambria" panose="02040503050406030204" pitchFamily="18" charset="0"/>
              </a:rPr>
              <a:t>Again, the primary issue in the church at Corinth was </a:t>
            </a:r>
            <a:r>
              <a:rPr lang="en-US" sz="2250" b="1" i="1" dirty="0" smtClean="0">
                <a:latin typeface="Cambria" panose="02040503050406030204" pitchFamily="18" charset="0"/>
                <a:ea typeface="Cambria" panose="02040503050406030204" pitchFamily="18" charset="0"/>
              </a:rPr>
              <a:t>“</a:t>
            </a:r>
            <a:r>
              <a:rPr lang="en-US" sz="22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 Sanctification</a:t>
            </a:r>
            <a:r>
              <a:rPr lang="en-US" sz="2250" b="1" i="1" dirty="0" smtClean="0">
                <a:latin typeface="Cambria" panose="02040503050406030204" pitchFamily="18" charset="0"/>
                <a:ea typeface="Cambria" panose="02040503050406030204" pitchFamily="18" charset="0"/>
              </a:rPr>
              <a:t>”</a:t>
            </a:r>
            <a:r>
              <a:rPr lang="en-US" sz="2250" b="1" dirty="0" smtClean="0">
                <a:latin typeface="Cambria" panose="02040503050406030204" pitchFamily="18" charset="0"/>
                <a:ea typeface="Cambria" panose="02040503050406030204" pitchFamily="18" charset="0"/>
              </a:rPr>
              <a:t> – the development of Holy character and the application of Christian principles and discipline on an individual and corporate level.  So the corrective in this letter is </a:t>
            </a:r>
            <a:r>
              <a:rPr lang="en-US" sz="22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behavior</a:t>
            </a:r>
            <a:r>
              <a:rPr lang="en-US" sz="2250" b="1" dirty="0" smtClean="0">
                <a:latin typeface="Cambria" panose="02040503050406030204" pitchFamily="18" charset="0"/>
                <a:ea typeface="Cambria" panose="02040503050406030204" pitchFamily="18" charset="0"/>
              </a:rPr>
              <a:t> rather than </a:t>
            </a:r>
            <a:r>
              <a:rPr lang="en-US" sz="22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doctrine</a:t>
            </a:r>
            <a:r>
              <a:rPr lang="en-US" sz="2250" b="1" i="1" dirty="0" smtClean="0">
                <a:latin typeface="Cambria" panose="02040503050406030204" pitchFamily="18" charset="0"/>
                <a:ea typeface="Cambria" panose="02040503050406030204" pitchFamily="18" charset="0"/>
              </a:rPr>
              <a:t>.</a:t>
            </a:r>
            <a:endParaRPr lang="en-US" sz="225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a:tabLst>
                <a:tab pos="457200" algn="l"/>
              </a:tabLst>
            </a:pPr>
            <a:r>
              <a:rPr lang="en-US" sz="2250" b="1" dirty="0" smtClean="0"/>
              <a:t>	</a:t>
            </a:r>
            <a:r>
              <a:rPr lang="en-US" sz="2250" b="1" dirty="0" smtClean="0">
                <a:latin typeface="Cambria" panose="02040503050406030204" pitchFamily="18" charset="0"/>
                <a:ea typeface="Cambria" panose="02040503050406030204" pitchFamily="18" charset="0"/>
              </a:rPr>
              <a:t>In </a:t>
            </a:r>
            <a:r>
              <a:rPr lang="en-US" sz="2250" b="1" dirty="0">
                <a:latin typeface="Cambria" panose="02040503050406030204" pitchFamily="18" charset="0"/>
                <a:ea typeface="Cambria" panose="02040503050406030204" pitchFamily="18" charset="0"/>
              </a:rPr>
              <a:t>this study, Paul reminds believers of the core message </a:t>
            </a:r>
            <a:r>
              <a:rPr lang="en-US" sz="2250" b="1" dirty="0" smtClean="0">
                <a:latin typeface="Cambria" panose="02040503050406030204" pitchFamily="18" charset="0"/>
                <a:ea typeface="Cambria" panose="02040503050406030204" pitchFamily="18" charset="0"/>
              </a:rPr>
              <a:t>     of </a:t>
            </a:r>
            <a:r>
              <a:rPr lang="en-US" sz="2250" b="1" dirty="0">
                <a:latin typeface="Cambria" panose="02040503050406030204" pitchFamily="18" charset="0"/>
                <a:ea typeface="Cambria" panose="02040503050406030204" pitchFamily="18" charset="0"/>
              </a:rPr>
              <a:t>the gospel, addresses the historical reality of Christ's resurrection, underscores the centrality and the significance </a:t>
            </a:r>
            <a:r>
              <a:rPr lang="en-US" sz="2250" b="1" dirty="0" smtClean="0">
                <a:latin typeface="Cambria" panose="02040503050406030204" pitchFamily="18" charset="0"/>
                <a:ea typeface="Cambria" panose="02040503050406030204" pitchFamily="18" charset="0"/>
              </a:rPr>
              <a:t>   of </a:t>
            </a:r>
            <a:r>
              <a:rPr lang="en-US" sz="2250" b="1" dirty="0">
                <a:latin typeface="Cambria" panose="02040503050406030204" pitchFamily="18" charset="0"/>
                <a:ea typeface="Cambria" panose="02040503050406030204" pitchFamily="18" charset="0"/>
              </a:rPr>
              <a:t>the resurrection </a:t>
            </a:r>
            <a:r>
              <a:rPr lang="en-US" sz="2250" b="1" dirty="0" smtClean="0">
                <a:latin typeface="Cambria" panose="02040503050406030204" pitchFamily="18" charset="0"/>
                <a:ea typeface="Cambria" panose="02040503050406030204" pitchFamily="18" charset="0"/>
              </a:rPr>
              <a:t>to </a:t>
            </a:r>
            <a:r>
              <a:rPr lang="en-US" sz="2250" b="1" dirty="0">
                <a:latin typeface="Cambria" panose="02040503050406030204" pitchFamily="18" charset="0"/>
                <a:ea typeface="Cambria" panose="02040503050406030204" pitchFamily="18" charset="0"/>
              </a:rPr>
              <a:t>the Christian faith, and the importance of continuing to hold fast to our faith for ongoing salvation.  He also highlights his apostolic humility and reliance on God's grace for the work of ministry.</a:t>
            </a:r>
            <a:endParaRPr lang="en-US" sz="225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45662005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4"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15:8-11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3" y="990600"/>
            <a:ext cx="8610601" cy="5755422"/>
          </a:xfrm>
          <a:prstGeom prst="rect">
            <a:avLst/>
          </a:prstGeom>
          <a:noFill/>
          <a:effectLst/>
        </p:spPr>
        <p:txBody>
          <a:bodyPr wrap="square" rtlCol="0">
            <a:spAutoFit/>
          </a:bodyPr>
          <a:lstStyle/>
          <a:p>
            <a:pPr indent="403225">
              <a:spcAft>
                <a:spcPts val="600"/>
              </a:spcAft>
            </a:pPr>
            <a:r>
              <a:rPr lang="en-US" sz="2400" b="1" dirty="0" smtClean="0">
                <a:latin typeface="Cambria" pitchFamily="18" charset="0"/>
              </a:rPr>
              <a:t>Now Paul gets </a:t>
            </a:r>
            <a:r>
              <a:rPr lang="en-US" sz="2400" b="1" dirty="0" smtClean="0">
                <a:latin typeface="Cambria" pitchFamily="18" charset="0"/>
              </a:rPr>
              <a:t>personal </a:t>
            </a: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15:8-11</a:t>
            </a:r>
            <a:r>
              <a:rPr lang="en-US" sz="2400" b="1" dirty="0" smtClean="0">
                <a:latin typeface="Cambria" pitchFamily="18" charset="0"/>
              </a:rPr>
              <a:t>, he tells us what the resurrection means in his own life and adds his own unimpeachable firsthand testimony to the authenticity of the Resurrection. </a:t>
            </a:r>
          </a:p>
          <a:p>
            <a:pPr indent="403225">
              <a:spcAft>
                <a:spcPts val="600"/>
              </a:spcAft>
            </a:pPr>
            <a:endParaRPr lang="en-US" sz="1000" b="1" dirty="0" smtClean="0">
              <a:latin typeface="Cambria" pitchFamily="18" charset="0"/>
            </a:endParaRPr>
          </a:p>
          <a:p>
            <a:pPr indent="403225">
              <a:spcAft>
                <a:spcPts val="600"/>
              </a:spcAft>
            </a:pPr>
            <a:r>
              <a:rPr lang="en-US" sz="2400" b="1" dirty="0" smtClean="0">
                <a:latin typeface="Cambria" pitchFamily="18" charset="0"/>
              </a:rPr>
              <a:t>He says,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As by one born out of due time</a:t>
            </a:r>
            <a:r>
              <a:rPr lang="en-US" sz="2400" b="1" i="1" dirty="0" smtClean="0">
                <a:latin typeface="Cambria" pitchFamily="18" charset="0"/>
              </a:rPr>
              <a:t>”</a:t>
            </a:r>
            <a:r>
              <a:rPr lang="en-US" sz="2400" b="1" dirty="0" smtClean="0">
                <a:latin typeface="Cambria" pitchFamily="18" charset="0"/>
              </a:rPr>
              <a:t> indicating that his witness to the risen Lord was unique.  This description refers to a child born too early – a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premature birth</a:t>
            </a:r>
            <a:r>
              <a:rPr lang="en-US" sz="2400" b="1" i="1" dirty="0" smtClean="0">
                <a:latin typeface="Cambria" pitchFamily="18" charset="0"/>
              </a:rPr>
              <a:t>.”</a:t>
            </a:r>
          </a:p>
          <a:p>
            <a:pPr indent="403225">
              <a:spcAft>
                <a:spcPts val="600"/>
              </a:spcAft>
            </a:pPr>
            <a:endParaRPr lang="en-US" sz="800" b="1" strike="sngStrike" dirty="0" smtClean="0">
              <a:latin typeface="Cambria" pitchFamily="18" charset="0"/>
            </a:endParaRPr>
          </a:p>
          <a:p>
            <a:pPr indent="403225">
              <a:spcAft>
                <a:spcPts val="600"/>
              </a:spcAft>
            </a:pPr>
            <a:r>
              <a:rPr lang="en-US" sz="2400" b="1" dirty="0" smtClean="0">
                <a:latin typeface="Cambria" pitchFamily="18" charset="0"/>
              </a:rPr>
              <a:t>Paul describes himself here by contrasting his </a:t>
            </a:r>
            <a:r>
              <a:rPr lang="en-US" sz="2400" b="1" dirty="0" smtClean="0">
                <a:latin typeface="Cambria" pitchFamily="18" charset="0"/>
              </a:rPr>
              <a:t>background </a:t>
            </a:r>
            <a:r>
              <a:rPr lang="en-US" sz="2400" b="1" dirty="0" smtClean="0">
                <a:latin typeface="Cambria" pitchFamily="18" charset="0"/>
              </a:rPr>
              <a:t>to that of the other apostles – those who had been chosen, handpicked, trained, and developed at the feet of Jesus. </a:t>
            </a:r>
          </a:p>
          <a:p>
            <a:pPr indent="403225">
              <a:spcAft>
                <a:spcPts val="600"/>
              </a:spcAft>
            </a:pPr>
            <a:endParaRPr lang="en-US" sz="800" b="1" dirty="0" smtClean="0">
              <a:latin typeface="Cambria" pitchFamily="18" charset="0"/>
            </a:endParaRPr>
          </a:p>
          <a:p>
            <a:pPr indent="403225">
              <a:spcAft>
                <a:spcPts val="600"/>
              </a:spcAft>
            </a:pPr>
            <a:r>
              <a:rPr lang="en-US" sz="2400" b="1" dirty="0" smtClean="0">
                <a:latin typeface="Cambria" pitchFamily="18" charset="0"/>
              </a:rPr>
              <a:t>When they were born into the apostleship, they were ideal examples of the kind apostles Christ wanted to raise.</a:t>
            </a:r>
          </a:p>
        </p:txBody>
      </p:sp>
    </p:spTree>
    <p:extLst>
      <p:ext uri="{BB962C8B-B14F-4D97-AF65-F5344CB8AC3E}">
        <p14:creationId xmlns:p14="http://schemas.microsoft.com/office/powerpoint/2010/main" xmlns="" val="31001869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4"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15:8-11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3" y="990600"/>
            <a:ext cx="8610601" cy="5755422"/>
          </a:xfrm>
          <a:prstGeom prst="rect">
            <a:avLst/>
          </a:prstGeom>
          <a:noFill/>
          <a:effectLst/>
        </p:spPr>
        <p:txBody>
          <a:bodyPr wrap="square" rtlCol="0">
            <a:spAutoFit/>
          </a:bodyPr>
          <a:lstStyle/>
          <a:p>
            <a:pPr indent="403225">
              <a:spcAft>
                <a:spcPts val="600"/>
              </a:spcAft>
            </a:pPr>
            <a:r>
              <a:rPr lang="en-US" sz="2400" b="1" dirty="0" smtClean="0">
                <a:latin typeface="Cambria" pitchFamily="18" charset="0"/>
              </a:rPr>
              <a:t>Then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Paul the preemie</a:t>
            </a:r>
            <a:r>
              <a:rPr lang="en-US" sz="2400" b="1" i="1" dirty="0" smtClean="0">
                <a:latin typeface="Cambria" pitchFamily="18" charset="0"/>
              </a:rPr>
              <a:t>”</a:t>
            </a:r>
            <a:r>
              <a:rPr lang="en-US" sz="2400" b="1" dirty="0" smtClean="0">
                <a:latin typeface="Cambria" pitchFamily="18" charset="0"/>
              </a:rPr>
              <a:t> came along. </a:t>
            </a:r>
            <a:r>
              <a:rPr lang="en-US" sz="2400" b="1" dirty="0" smtClean="0">
                <a:latin typeface="Cambria" pitchFamily="18" charset="0"/>
              </a:rPr>
              <a:t> He </a:t>
            </a:r>
            <a:r>
              <a:rPr lang="en-US" sz="2400" b="1" dirty="0" smtClean="0">
                <a:latin typeface="Cambria" pitchFamily="18" charset="0"/>
              </a:rPr>
              <a:t>had been a vile, hateful persecutor of the church(</a:t>
            </a:r>
            <a:r>
              <a:rPr lang="en-US" sz="2400" b="1" dirty="0" smtClean="0">
                <a:effectLst>
                  <a:outerShdw blurRad="38100" dist="38100" dir="2700000" algn="tl">
                    <a:srgbClr val="000000">
                      <a:alpha val="43137"/>
                    </a:srgbClr>
                  </a:outerShdw>
                </a:effectLst>
                <a:latin typeface="Cambria" pitchFamily="18" charset="0"/>
              </a:rPr>
              <a:t>15:9</a:t>
            </a:r>
            <a:r>
              <a:rPr lang="en-US" sz="2400" b="1" dirty="0" smtClean="0">
                <a:latin typeface="Cambria" pitchFamily="18" charset="0"/>
              </a:rPr>
              <a:t>), nowhere near willing or ready to accept Jesus as Lord and Savior.</a:t>
            </a:r>
          </a:p>
          <a:p>
            <a:pPr indent="403225">
              <a:spcAft>
                <a:spcPts val="600"/>
              </a:spcAft>
            </a:pPr>
            <a:endParaRPr lang="en-US" sz="1000" b="1" dirty="0" smtClean="0">
              <a:latin typeface="Cambria" pitchFamily="18" charset="0"/>
            </a:endParaRPr>
          </a:p>
          <a:p>
            <a:pPr indent="403225">
              <a:spcAft>
                <a:spcPts val="600"/>
              </a:spcAft>
            </a:pPr>
            <a:r>
              <a:rPr lang="en-US" sz="2400" b="1" dirty="0" smtClean="0">
                <a:latin typeface="Cambria" pitchFamily="18" charset="0"/>
              </a:rPr>
              <a:t>Yet, </a:t>
            </a:r>
            <a:r>
              <a:rPr lang="en-US" sz="2400" b="1" dirty="0" smtClean="0">
                <a:latin typeface="Cambria" pitchFamily="18" charset="0"/>
              </a:rPr>
              <a:t>the Lord appeared to him and saved him in the very midst of his aggressively rebellious activities. </a:t>
            </a:r>
          </a:p>
          <a:p>
            <a:pPr indent="403225">
              <a:spcAft>
                <a:spcPts val="600"/>
              </a:spcAft>
            </a:pPr>
            <a:endParaRPr lang="en-US" sz="800" b="1" strike="sngStrike" dirty="0" smtClean="0">
              <a:latin typeface="Cambria" pitchFamily="18" charset="0"/>
            </a:endParaRPr>
          </a:p>
          <a:p>
            <a:pPr indent="403225">
              <a:spcAft>
                <a:spcPts val="600"/>
              </a:spcAft>
            </a:pPr>
            <a:r>
              <a:rPr lang="en-US" sz="2400" b="1" dirty="0" smtClean="0">
                <a:latin typeface="Cambria" pitchFamily="18" charset="0"/>
              </a:rPr>
              <a:t>From that moment on, Paul’s sudden, dramatic, and otherwise inexplicable transformation from Saul the anti-Christian persecutor to Paul the go-for-broke apostle would become a testimony to the truthfulness of the resurrection of Jesus that baffles historians to this day. </a:t>
            </a:r>
          </a:p>
          <a:p>
            <a:pPr indent="403225">
              <a:spcAft>
                <a:spcPts val="600"/>
              </a:spcAft>
            </a:pPr>
            <a:endParaRPr lang="en-US" sz="800" b="1" dirty="0" smtClean="0">
              <a:latin typeface="Cambria" pitchFamily="18" charset="0"/>
            </a:endParaRPr>
          </a:p>
          <a:p>
            <a:pPr indent="403225">
              <a:spcAft>
                <a:spcPts val="600"/>
              </a:spcAft>
            </a:pPr>
            <a:r>
              <a:rPr lang="en-US" sz="2400" b="1" dirty="0" smtClean="0">
                <a:latin typeface="Cambria" pitchFamily="18" charset="0"/>
              </a:rPr>
              <a:t>No reasonable explanation can be found for Paul’s conversion to Christ other than the fact of the resurrection of Jesus Christ. </a:t>
            </a:r>
          </a:p>
        </p:txBody>
      </p:sp>
    </p:spTree>
    <p:extLst>
      <p:ext uri="{BB962C8B-B14F-4D97-AF65-F5344CB8AC3E}">
        <p14:creationId xmlns:p14="http://schemas.microsoft.com/office/powerpoint/2010/main" xmlns="" val="19944130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4"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15:8-11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4" y="1066800"/>
            <a:ext cx="8686800" cy="5447645"/>
          </a:xfrm>
          <a:prstGeom prst="rect">
            <a:avLst/>
          </a:prstGeom>
          <a:noFill/>
          <a:effectLst/>
        </p:spPr>
        <p:txBody>
          <a:bodyPr wrap="square" rtlCol="0">
            <a:spAutoFit/>
          </a:bodyPr>
          <a:lstStyle/>
          <a:p>
            <a:pPr indent="403225">
              <a:spcAft>
                <a:spcPts val="600"/>
              </a:spcAft>
            </a:pPr>
            <a:r>
              <a:rPr lang="en-US" sz="2400" b="1" dirty="0" smtClean="0">
                <a:latin typeface="Cambria" pitchFamily="18" charset="0"/>
              </a:rPr>
              <a:t>The reality of the Resurrection radically and permanently changed the course of Paul’s life. </a:t>
            </a:r>
            <a:r>
              <a:rPr lang="en-US" sz="2400" b="1" dirty="0" smtClean="0">
                <a:latin typeface="Cambria" pitchFamily="18" charset="0"/>
              </a:rPr>
              <a:t> Because </a:t>
            </a:r>
            <a:r>
              <a:rPr lang="en-US" sz="2400" b="1" dirty="0" smtClean="0">
                <a:latin typeface="Cambria" pitchFamily="18" charset="0"/>
              </a:rPr>
              <a:t>he had once viciously persecuted the church, he knew that he was unfit for salvation much less for a ministry as an apostle (</a:t>
            </a:r>
            <a:r>
              <a:rPr lang="en-US" sz="2400" b="1" dirty="0" smtClean="0">
                <a:effectLst>
                  <a:outerShdw blurRad="38100" dist="38100" dir="2700000" algn="tl">
                    <a:srgbClr val="000000">
                      <a:alpha val="43137"/>
                    </a:srgbClr>
                  </a:outerShdw>
                </a:effectLst>
                <a:latin typeface="Cambria" pitchFamily="18" charset="0"/>
              </a:rPr>
              <a:t>15:9</a:t>
            </a:r>
            <a:r>
              <a:rPr lang="en-US" sz="2400" b="1" dirty="0" smtClean="0">
                <a:latin typeface="Cambria" pitchFamily="18" charset="0"/>
              </a:rPr>
              <a:t>).</a:t>
            </a:r>
          </a:p>
          <a:p>
            <a:pPr indent="403225">
              <a:spcAft>
                <a:spcPts val="600"/>
              </a:spcAft>
            </a:pPr>
            <a:endParaRPr lang="en-US" sz="800" b="1" dirty="0">
              <a:latin typeface="Cambria" pitchFamily="18" charset="0"/>
            </a:endParaRPr>
          </a:p>
          <a:p>
            <a:pPr indent="403225">
              <a:spcAft>
                <a:spcPts val="600"/>
              </a:spcAft>
            </a:pPr>
            <a:r>
              <a:rPr lang="en-US" sz="2400" b="1" dirty="0" smtClean="0">
                <a:latin typeface="Cambria" pitchFamily="18" charset="0"/>
              </a:rPr>
              <a:t>Because of the great extent of his rebellion against Christ, Paul understood far more than most the miracle of God’s grace (</a:t>
            </a:r>
            <a:r>
              <a:rPr lang="en-US" sz="2400" b="1" dirty="0" smtClean="0">
                <a:effectLst>
                  <a:outerShdw blurRad="38100" dist="38100" dir="2700000" algn="tl">
                    <a:srgbClr val="000000">
                      <a:alpha val="43137"/>
                    </a:srgbClr>
                  </a:outerShdw>
                </a:effectLst>
                <a:latin typeface="Cambria" pitchFamily="18" charset="0"/>
              </a:rPr>
              <a:t>15:10</a:t>
            </a:r>
            <a:r>
              <a:rPr lang="en-US" sz="2400" b="1" dirty="0" smtClean="0">
                <a:latin typeface="Cambria" pitchFamily="18" charset="0"/>
              </a:rPr>
              <a:t>). </a:t>
            </a:r>
            <a:r>
              <a:rPr lang="en-US" sz="2400" b="1" dirty="0" smtClean="0">
                <a:latin typeface="Cambria" pitchFamily="18" charset="0"/>
              </a:rPr>
              <a:t> In </a:t>
            </a:r>
            <a:r>
              <a:rPr lang="en-US" sz="2400" b="1" dirty="0" smtClean="0">
                <a:latin typeface="Cambria" pitchFamily="18" charset="0"/>
              </a:rPr>
              <a:t>light of his former </a:t>
            </a:r>
            <a:r>
              <a:rPr lang="en-US" sz="2400" b="1" dirty="0" smtClean="0">
                <a:solidFill>
                  <a:srgbClr val="FF0000"/>
                </a:solidFill>
                <a:effectLst>
                  <a:outerShdw blurRad="38100" dist="38100" dir="2700000" algn="tl">
                    <a:srgbClr val="000000">
                      <a:alpha val="43137"/>
                    </a:srgbClr>
                  </a:outerShdw>
                </a:effectLst>
                <a:latin typeface="Cambria" pitchFamily="18" charset="0"/>
              </a:rPr>
              <a:t>server antagonism </a:t>
            </a:r>
            <a:r>
              <a:rPr lang="en-US" sz="2400" b="1" dirty="0" smtClean="0">
                <a:latin typeface="Cambria" pitchFamily="18" charset="0"/>
              </a:rPr>
              <a:t>toward Christians, Paul rightly attributed his calling and his ministry to the unmerited grace of God (</a:t>
            </a:r>
            <a:r>
              <a:rPr lang="en-US" sz="2400" b="1" dirty="0" smtClean="0">
                <a:effectLst>
                  <a:outerShdw blurRad="38100" dist="38100" dir="2700000" algn="tl">
                    <a:srgbClr val="000000">
                      <a:alpha val="43137"/>
                    </a:srgbClr>
                  </a:outerShdw>
                </a:effectLst>
                <a:latin typeface="Cambria" pitchFamily="18" charset="0"/>
              </a:rPr>
              <a:t>15:10</a:t>
            </a:r>
            <a:r>
              <a:rPr lang="en-US" sz="2400" b="1" dirty="0" smtClean="0">
                <a:latin typeface="Cambria" pitchFamily="18" charset="0"/>
              </a:rPr>
              <a:t>).</a:t>
            </a:r>
          </a:p>
          <a:p>
            <a:pPr indent="403225">
              <a:spcAft>
                <a:spcPts val="600"/>
              </a:spcAft>
            </a:pPr>
            <a:endParaRPr lang="en-US" sz="800" b="1" dirty="0">
              <a:latin typeface="Cambria" pitchFamily="18" charset="0"/>
            </a:endParaRPr>
          </a:p>
          <a:p>
            <a:pPr indent="403225">
              <a:spcAft>
                <a:spcPts val="600"/>
              </a:spcAft>
            </a:pPr>
            <a:r>
              <a:rPr lang="en-US" sz="2400" b="1" dirty="0" smtClean="0">
                <a:latin typeface="Cambria" pitchFamily="18" charset="0"/>
              </a:rPr>
              <a:t>In thankful response to this calling, Paul determined to put the grace of God to good work – not to earn or to secure salvation, but to show his love toward the one who had rescued him.</a:t>
            </a:r>
            <a:endParaRPr lang="en-US" sz="1000" b="1" dirty="0" smtClean="0">
              <a:latin typeface="Cambria" pitchFamily="18" charset="0"/>
            </a:endParaRPr>
          </a:p>
        </p:txBody>
      </p:sp>
    </p:spTree>
    <p:extLst>
      <p:ext uri="{BB962C8B-B14F-4D97-AF65-F5344CB8AC3E}">
        <p14:creationId xmlns:p14="http://schemas.microsoft.com/office/powerpoint/2010/main" xmlns="" val="4984680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4"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15:8-11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4" y="1066800"/>
            <a:ext cx="8525436" cy="5724644"/>
          </a:xfrm>
          <a:prstGeom prst="rect">
            <a:avLst/>
          </a:prstGeom>
          <a:noFill/>
          <a:effectLst/>
        </p:spPr>
        <p:txBody>
          <a:bodyPr wrap="square" rtlCol="0">
            <a:spAutoFit/>
          </a:bodyPr>
          <a:lstStyle/>
          <a:p>
            <a:pPr indent="403225">
              <a:spcAft>
                <a:spcPts val="600"/>
              </a:spcAft>
            </a:pPr>
            <a:r>
              <a:rPr lang="en-US" sz="2400" b="1" dirty="0" smtClean="0">
                <a:latin typeface="Cambria" pitchFamily="18" charset="0"/>
              </a:rPr>
              <a:t>Empowered by the miraculous grace of God, Paul kicked in into high gear as he determined to live the rest of his life in the </a:t>
            </a:r>
            <a:r>
              <a:rPr lang="en-US" sz="2400" b="1" dirty="0" smtClean="0">
                <a:latin typeface="Cambria" pitchFamily="18" charset="0"/>
              </a:rPr>
              <a:t>Master’s </a:t>
            </a:r>
            <a:r>
              <a:rPr lang="en-US" sz="2400" b="1" dirty="0" smtClean="0">
                <a:latin typeface="Cambria" pitchFamily="18" charset="0"/>
              </a:rPr>
              <a:t>service.</a:t>
            </a:r>
          </a:p>
          <a:p>
            <a:pPr indent="403225">
              <a:spcAft>
                <a:spcPts val="600"/>
              </a:spcAft>
            </a:pPr>
            <a:endParaRPr lang="en-US" sz="800" b="1" dirty="0">
              <a:latin typeface="Cambria" pitchFamily="18" charset="0"/>
            </a:endParaRPr>
          </a:p>
          <a:p>
            <a:pPr indent="403225">
              <a:spcAft>
                <a:spcPts val="600"/>
              </a:spcAft>
            </a:pPr>
            <a:r>
              <a:rPr lang="en-US" sz="2400" b="1" dirty="0" smtClean="0">
                <a:latin typeface="Cambria" pitchFamily="18" charset="0"/>
              </a:rPr>
              <a:t>Now, he points out what was obvious to </a:t>
            </a:r>
            <a:r>
              <a:rPr lang="en-US" sz="2400" b="1" dirty="0" smtClean="0">
                <a:latin typeface="Cambria" pitchFamily="18" charset="0"/>
              </a:rPr>
              <a:t>everybody,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 labored even more than all of them</a:t>
            </a:r>
            <a:r>
              <a:rPr lang="en-US" sz="2400" b="1" i="1" dirty="0" smtClean="0">
                <a:latin typeface="Cambria" pitchFamily="18" charset="0"/>
              </a:rPr>
              <a:t>,”</a:t>
            </a:r>
            <a:r>
              <a:rPr lang="en-US" sz="2400" b="1" dirty="0" smtClean="0">
                <a:latin typeface="Cambria" pitchFamily="18" charset="0"/>
              </a:rPr>
              <a:t>  referring to all the other eyewitnesses of the resurrected Jesus (</a:t>
            </a:r>
            <a:r>
              <a:rPr lang="en-US" sz="2400" b="1" dirty="0" smtClean="0">
                <a:effectLst>
                  <a:outerShdw blurRad="38100" dist="38100" dir="2700000" algn="tl">
                    <a:srgbClr val="000000">
                      <a:alpha val="43137"/>
                    </a:srgbClr>
                  </a:outerShdw>
                </a:effectLst>
                <a:latin typeface="Cambria" pitchFamily="18" charset="0"/>
              </a:rPr>
              <a:t>15:10</a:t>
            </a:r>
            <a:r>
              <a:rPr lang="en-US" sz="2400" b="1" dirty="0" smtClean="0">
                <a:latin typeface="Cambria" pitchFamily="18" charset="0"/>
              </a:rPr>
              <a:t>). </a:t>
            </a:r>
          </a:p>
          <a:p>
            <a:pPr indent="403225">
              <a:spcAft>
                <a:spcPts val="600"/>
              </a:spcAft>
            </a:pPr>
            <a:endParaRPr lang="en-US" sz="800" b="1" dirty="0">
              <a:latin typeface="Cambria" pitchFamily="18" charset="0"/>
            </a:endParaRPr>
          </a:p>
          <a:p>
            <a:pPr indent="403225">
              <a:spcAft>
                <a:spcPts val="600"/>
              </a:spcAft>
            </a:pPr>
            <a:r>
              <a:rPr lang="en-US" sz="2400" b="1" dirty="0" smtClean="0">
                <a:latin typeface="Cambria" pitchFamily="18" charset="0"/>
              </a:rPr>
              <a:t>He </a:t>
            </a:r>
            <a:r>
              <a:rPr lang="en-US" sz="2400" b="1" dirty="0" smtClean="0">
                <a:latin typeface="Cambria" pitchFamily="18" charset="0"/>
              </a:rPr>
              <a:t>acknowledges </a:t>
            </a:r>
            <a:r>
              <a:rPr lang="en-US" sz="2400" b="1" dirty="0" smtClean="0">
                <a:latin typeface="Cambria" pitchFamily="18" charset="0"/>
              </a:rPr>
              <a:t>that his missionary accomplishments did not result from his own efforts, but only because of the grace of God working through him, and other apostles who were all a part of the same team (</a:t>
            </a:r>
            <a:r>
              <a:rPr lang="en-US" sz="2400" b="1" dirty="0" smtClean="0">
                <a:effectLst>
                  <a:outerShdw blurRad="38100" dist="38100" dir="2700000" algn="tl">
                    <a:srgbClr val="000000">
                      <a:alpha val="43137"/>
                    </a:srgbClr>
                  </a:outerShdw>
                </a:effectLst>
                <a:latin typeface="Cambria" pitchFamily="18" charset="0"/>
              </a:rPr>
              <a:t>15:11</a:t>
            </a:r>
            <a:r>
              <a:rPr lang="en-US" sz="2400" b="1" dirty="0" smtClean="0">
                <a:latin typeface="Cambria" pitchFamily="18" charset="0"/>
              </a:rPr>
              <a:t>). </a:t>
            </a:r>
          </a:p>
          <a:p>
            <a:pPr indent="403225">
              <a:spcAft>
                <a:spcPts val="600"/>
              </a:spcAft>
            </a:pPr>
            <a:endParaRPr lang="en-US" sz="800" b="1" dirty="0" smtClean="0">
              <a:latin typeface="Cambria" pitchFamily="18" charset="0"/>
            </a:endParaRPr>
          </a:p>
          <a:p>
            <a:pPr indent="403225">
              <a:spcAft>
                <a:spcPts val="600"/>
              </a:spcAft>
            </a:pPr>
            <a:r>
              <a:rPr lang="en-US" sz="2400" b="1" dirty="0" smtClean="0">
                <a:latin typeface="Cambria" pitchFamily="18" charset="0"/>
              </a:rPr>
              <a:t>The person and work of Jesus Christ </a:t>
            </a:r>
            <a:r>
              <a:rPr lang="en-US" sz="2400" b="1" dirty="0" smtClean="0">
                <a:latin typeface="Cambria" pitchFamily="18" charset="0"/>
              </a:rPr>
              <a:t>alone—not the </a:t>
            </a:r>
            <a:r>
              <a:rPr lang="en-US" sz="2400" b="1" dirty="0" smtClean="0">
                <a:latin typeface="Cambria" pitchFamily="18" charset="0"/>
              </a:rPr>
              <a:t>preacher who delivers the </a:t>
            </a:r>
            <a:r>
              <a:rPr lang="en-US" sz="2400" b="1" dirty="0" smtClean="0">
                <a:latin typeface="Cambria" pitchFamily="18" charset="0"/>
              </a:rPr>
              <a:t>message—is all that is needed </a:t>
            </a:r>
            <a:r>
              <a:rPr lang="en-US" sz="2400" b="1" dirty="0" smtClean="0">
                <a:latin typeface="Cambria" pitchFamily="18" charset="0"/>
              </a:rPr>
              <a:t>to save the undeserving sinner. </a:t>
            </a:r>
            <a:endParaRPr lang="en-US" sz="1000" b="1" dirty="0" smtClean="0">
              <a:latin typeface="Cambria" pitchFamily="18" charset="0"/>
            </a:endParaRPr>
          </a:p>
        </p:txBody>
      </p:sp>
    </p:spTree>
    <p:extLst>
      <p:ext uri="{BB962C8B-B14F-4D97-AF65-F5344CB8AC3E}">
        <p14:creationId xmlns:p14="http://schemas.microsoft.com/office/powerpoint/2010/main" xmlns="" val="31281029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724400"/>
            <a:ext cx="8516471" cy="677108"/>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800" dirty="0" smtClean="0">
                <a:solidFill>
                  <a:schemeClr val="bg1"/>
                </a:solidFill>
                <a:effectLst>
                  <a:outerShdw blurRad="38100" dist="38100" dir="2700000" algn="tl">
                    <a:srgbClr val="000000">
                      <a:alpha val="43137"/>
                    </a:srgbClr>
                  </a:outerShdw>
                </a:effectLst>
                <a:latin typeface="Constantia" pitchFamily="18" charset="0"/>
              </a:rPr>
              <a:t>Signs of Our Own Resurrection Life</a:t>
            </a:r>
            <a:endParaRPr lang="en-US" sz="38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signs of our own resurrection life</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19200"/>
            <a:ext cx="8686800" cy="4971617"/>
          </a:xfrm>
          <a:prstGeom prst="rect">
            <a:avLst/>
          </a:prstGeom>
          <a:noFill/>
          <a:effectLst/>
        </p:spPr>
        <p:txBody>
          <a:bodyPr wrap="square" rtlCol="0">
            <a:spAutoFit/>
          </a:bodyPr>
          <a:lstStyle/>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In closing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370" b="1" dirty="0" smtClean="0">
                <a:latin typeface="Cambria" panose="02040503050406030204" pitchFamily="18" charset="0"/>
                <a:ea typeface="Cambria" panose="02040503050406030204" pitchFamily="18" charset="0"/>
              </a:rPr>
              <a:t>reminds us that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370" b="1" dirty="0" smtClean="0">
                <a:latin typeface="Cambria" panose="02040503050406030204" pitchFamily="18" charset="0"/>
                <a:ea typeface="Cambria" panose="02040503050406030204" pitchFamily="18" charset="0"/>
              </a:rPr>
              <a:t>“Paul’s encounter with the resurrected Savior on the road to Damascus marked an irreversible turning point in his </a:t>
            </a:r>
            <a:r>
              <a:rPr lang="en-US" sz="2370" b="1" dirty="0" smtClean="0">
                <a:latin typeface="Cambria" panose="02040503050406030204" pitchFamily="18" charset="0"/>
                <a:ea typeface="Cambria" panose="02040503050406030204" pitchFamily="18" charset="0"/>
              </a:rPr>
              <a:t>life” </a:t>
            </a:r>
            <a:r>
              <a:rPr lang="en-US" sz="2370" b="1" dirty="0" smtClean="0">
                <a:latin typeface="Cambria" panose="02040503050406030204" pitchFamily="18" charset="0"/>
                <a:ea typeface="Cambria" panose="02040503050406030204" pitchFamily="18" charset="0"/>
              </a:rPr>
              <a:t>(</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Acts 9:1-8</a:t>
            </a:r>
            <a:r>
              <a:rPr lang="en-US" sz="2370" b="1" dirty="0" smtClean="0">
                <a:latin typeface="Cambria" panose="02040503050406030204" pitchFamily="18" charset="0"/>
                <a:ea typeface="Cambria" panose="02040503050406030204" pitchFamily="18" charset="0"/>
              </a:rPr>
              <a:t>).</a:t>
            </a:r>
          </a:p>
          <a:p>
            <a:pPr indent="457200">
              <a:tabLst>
                <a:tab pos="457200" algn="l"/>
              </a:tabLst>
            </a:pPr>
            <a:endParaRPr lang="en-US" sz="8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“There </a:t>
            </a:r>
            <a:r>
              <a:rPr lang="en-US" sz="2370" b="1" dirty="0" smtClean="0">
                <a:latin typeface="Cambria" panose="02040503050406030204" pitchFamily="18" charset="0"/>
                <a:ea typeface="Cambria" panose="02040503050406030204" pitchFamily="18" charset="0"/>
              </a:rPr>
              <a:t>the spiritually dead, depraved, condemned </a:t>
            </a:r>
            <a:r>
              <a:rPr lang="en-US" sz="2370" b="1" dirty="0" smtClean="0">
                <a:latin typeface="Cambria" panose="02040503050406030204" pitchFamily="18" charset="0"/>
                <a:ea typeface="Cambria" panose="02040503050406030204" pitchFamily="18" charset="0"/>
              </a:rPr>
              <a:t>sinner—bent on </a:t>
            </a:r>
            <a:r>
              <a:rPr lang="en-US" sz="2370" b="1" dirty="0" smtClean="0">
                <a:latin typeface="Cambria" panose="02040503050406030204" pitchFamily="18" charset="0"/>
                <a:ea typeface="Cambria" panose="02040503050406030204" pitchFamily="18" charset="0"/>
              </a:rPr>
              <a:t>destroying the church of </a:t>
            </a:r>
            <a:r>
              <a:rPr lang="en-US" sz="2370" b="1" dirty="0" smtClean="0">
                <a:latin typeface="Cambria" panose="02040503050406030204" pitchFamily="18" charset="0"/>
                <a:ea typeface="Cambria" panose="02040503050406030204" pitchFamily="18" charset="0"/>
              </a:rPr>
              <a:t>Christ—was spiritually </a:t>
            </a:r>
            <a:r>
              <a:rPr lang="en-US" sz="2370" b="1" dirty="0" smtClean="0">
                <a:latin typeface="Cambria" panose="02040503050406030204" pitchFamily="18" charset="0"/>
                <a:ea typeface="Cambria" panose="02040503050406030204" pitchFamily="18" charset="0"/>
              </a:rPr>
              <a:t>raised from the dead, forgiven of his sins, and recruited into the service of the king</a:t>
            </a:r>
            <a:r>
              <a:rPr lang="en-US" sz="2370" b="1" dirty="0" smtClean="0">
                <a:latin typeface="Cambria" panose="02040503050406030204" pitchFamily="18" charset="0"/>
                <a:ea typeface="Cambria" panose="02040503050406030204" pitchFamily="18" charset="0"/>
              </a:rPr>
              <a:t>.”</a:t>
            </a:r>
            <a:endParaRPr lang="en-US" sz="2370" b="1" dirty="0" smtClean="0">
              <a:latin typeface="Cambria" panose="02040503050406030204" pitchFamily="18" charset="0"/>
              <a:ea typeface="Cambria" panose="02040503050406030204" pitchFamily="18" charset="0"/>
            </a:endParaRPr>
          </a:p>
          <a:p>
            <a:pPr indent="457200">
              <a:tabLst>
                <a:tab pos="457200" algn="l"/>
              </a:tabLst>
            </a:pPr>
            <a:endParaRPr lang="en-US" sz="8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“Like </a:t>
            </a:r>
            <a:r>
              <a:rPr lang="en-US" sz="2370" b="1" dirty="0" smtClean="0">
                <a:latin typeface="Cambria" panose="02040503050406030204" pitchFamily="18" charset="0"/>
                <a:ea typeface="Cambria" panose="02040503050406030204" pitchFamily="18" charset="0"/>
              </a:rPr>
              <a:t>Paul, all of us who have believed in Christ have been plucked from our rebellious, wayward paths. </a:t>
            </a:r>
            <a:r>
              <a:rPr lang="en-US" sz="2370" b="1" dirty="0" smtClean="0">
                <a:latin typeface="Cambria" panose="02040503050406030204" pitchFamily="18" charset="0"/>
                <a:ea typeface="Cambria" panose="02040503050406030204" pitchFamily="18" charset="0"/>
              </a:rPr>
              <a:t> We </a:t>
            </a:r>
            <a:r>
              <a:rPr lang="en-US" sz="2370" b="1" dirty="0" smtClean="0">
                <a:latin typeface="Cambria" panose="02040503050406030204" pitchFamily="18" charset="0"/>
                <a:ea typeface="Cambria" panose="02040503050406030204" pitchFamily="18" charset="0"/>
              </a:rPr>
              <a:t>may not have persecuted Christ’s cause in the same way Paul did, but we all denied the saving power of His death and the reality of His victorious resurrection in our own ways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Isa. 53:6</a:t>
            </a:r>
            <a:r>
              <a:rPr lang="en-US" sz="237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7685922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signs of our own resurrection life</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3000"/>
            <a:ext cx="8534400" cy="5583704"/>
          </a:xfrm>
          <a:prstGeom prst="rect">
            <a:avLst/>
          </a:prstGeom>
          <a:noFill/>
          <a:effectLst/>
        </p:spPr>
        <p:txBody>
          <a:bodyPr wrap="square" rtlCol="0">
            <a:spAutoFit/>
          </a:bodyPr>
          <a:lstStyle/>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Just as He did with Paul, so Jesus has brought salvation even to us! </a:t>
            </a:r>
          </a:p>
          <a:p>
            <a:pPr indent="457200">
              <a:tabLst>
                <a:tab pos="457200" algn="l"/>
              </a:tabLst>
            </a:pPr>
            <a:endParaRPr lang="en-US" sz="8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As a result of His unmerited grace, God has not only given us eternal life through faith in the death and resurrection of His Son. </a:t>
            </a:r>
          </a:p>
          <a:p>
            <a:pPr indent="457200">
              <a:tabLst>
                <a:tab pos="457200" algn="l"/>
              </a:tabLst>
            </a:pPr>
            <a:endParaRPr lang="en-US" sz="8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But, </a:t>
            </a:r>
            <a:r>
              <a:rPr lang="en-US" sz="2370" b="1" dirty="0" smtClean="0">
                <a:latin typeface="Cambria" panose="02040503050406030204" pitchFamily="18" charset="0"/>
                <a:ea typeface="Cambria" panose="02040503050406030204" pitchFamily="18" charset="0"/>
              </a:rPr>
              <a:t>He has given us the presence of His Holy </a:t>
            </a:r>
            <a:r>
              <a:rPr lang="en-US" sz="2370" b="1" dirty="0" smtClean="0">
                <a:latin typeface="Cambria" panose="02040503050406030204" pitchFamily="18" charset="0"/>
                <a:ea typeface="Cambria" panose="02040503050406030204" pitchFamily="18" charset="0"/>
              </a:rPr>
              <a:t>Spirit—the Lord </a:t>
            </a:r>
            <a:r>
              <a:rPr lang="en-US" sz="2370" b="1" dirty="0" smtClean="0">
                <a:latin typeface="Cambria" panose="02040503050406030204" pitchFamily="18" charset="0"/>
                <a:ea typeface="Cambria" panose="02040503050406030204" pitchFamily="18" charset="0"/>
              </a:rPr>
              <a:t>and life </a:t>
            </a:r>
            <a:r>
              <a:rPr lang="en-US" sz="2370" b="1" dirty="0" smtClean="0">
                <a:latin typeface="Cambria" panose="02040503050406030204" pitchFamily="18" charset="0"/>
                <a:ea typeface="Cambria" panose="02040503050406030204" pitchFamily="18" charset="0"/>
              </a:rPr>
              <a:t>giver—to put </a:t>
            </a:r>
            <a:r>
              <a:rPr lang="en-US" sz="2370" b="1" dirty="0" smtClean="0">
                <a:latin typeface="Cambria" panose="02040503050406030204" pitchFamily="18" charset="0"/>
                <a:ea typeface="Cambria" panose="02040503050406030204" pitchFamily="18" charset="0"/>
              </a:rPr>
              <a:t>to death our sinful lifestyles and raise us in newness of life. </a:t>
            </a:r>
          </a:p>
          <a:p>
            <a:pPr indent="457200">
              <a:tabLst>
                <a:tab pos="457200" algn="l"/>
              </a:tabLst>
            </a:pPr>
            <a:endParaRPr lang="en-US" sz="8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As we review Paul’s reflection on his miraculous encounter with God’s resurrection </a:t>
            </a:r>
            <a:r>
              <a:rPr lang="en-US" sz="2370" b="1" dirty="0" smtClean="0">
                <a:latin typeface="Cambria" panose="02040503050406030204" pitchFamily="18" charset="0"/>
                <a:ea typeface="Cambria" panose="02040503050406030204" pitchFamily="18" charset="0"/>
              </a:rPr>
              <a:t>life, we </a:t>
            </a:r>
            <a:r>
              <a:rPr lang="en-US" sz="2370" b="1" dirty="0" smtClean="0">
                <a:latin typeface="Cambria" panose="02040503050406030204" pitchFamily="18" charset="0"/>
                <a:ea typeface="Cambria" panose="02040503050406030204" pitchFamily="18" charset="0"/>
              </a:rPr>
              <a:t>can glean </a:t>
            </a:r>
            <a:r>
              <a:rPr lang="en-US" sz="2370" b="1" i="1" u="sng" dirty="0" smtClean="0">
                <a:latin typeface="Cambria" panose="02040503050406030204" pitchFamily="18" charset="0"/>
                <a:ea typeface="Cambria" panose="02040503050406030204" pitchFamily="18" charset="0"/>
              </a:rPr>
              <a:t>four</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70" b="1" i="1" u="sng" dirty="0" smtClean="0">
                <a:latin typeface="Cambria" panose="02040503050406030204" pitchFamily="18" charset="0"/>
                <a:ea typeface="Cambria" panose="02040503050406030204" pitchFamily="18" charset="0"/>
              </a:rPr>
              <a:t>signs</a:t>
            </a:r>
            <a:r>
              <a:rPr lang="en-US" sz="2370" b="1" dirty="0" smtClean="0">
                <a:latin typeface="Cambria" panose="02040503050406030204" pitchFamily="18" charset="0"/>
                <a:ea typeface="Cambria" panose="02040503050406030204" pitchFamily="18" charset="0"/>
              </a:rPr>
              <a:t> that prove we have not believed in vain, that we are daily dying to our sinful selves, and that we are being raised to a life of obedience in Christ </a:t>
            </a:r>
            <a:r>
              <a:rPr lang="en-US" sz="2370" b="1" dirty="0" smtClean="0">
                <a:latin typeface="Cambria" panose="02040503050406030204" pitchFamily="18" charset="0"/>
                <a:ea typeface="Cambria" panose="02040503050406030204" pitchFamily="18" charset="0"/>
              </a:rPr>
              <a:t>(</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Romans 6:1-11</a:t>
            </a:r>
            <a:r>
              <a:rPr lang="en-US" sz="2370" b="1" dirty="0" smtClean="0">
                <a:latin typeface="Cambria" panose="02040503050406030204" pitchFamily="18" charset="0"/>
                <a:ea typeface="Cambria" panose="02040503050406030204" pitchFamily="18" charset="0"/>
              </a:rPr>
              <a:t>). </a:t>
            </a:r>
            <a:endParaRPr lang="en-US" sz="8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signs of our own resurrection life</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19200"/>
            <a:ext cx="8610600" cy="4975721"/>
          </a:xfrm>
          <a:prstGeom prst="rect">
            <a:avLst/>
          </a:prstGeom>
          <a:noFill/>
          <a:effectLst/>
        </p:spPr>
        <p:txBody>
          <a:bodyPr wrap="square" rtlCol="0">
            <a:spAutoFit/>
          </a:bodyPr>
          <a:lstStyle/>
          <a:p>
            <a:pPr indent="457200">
              <a:spcAft>
                <a:spcPts val="1000"/>
              </a:spcAft>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Paul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exhibited no pride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15:9</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He </a:t>
            </a:r>
            <a:r>
              <a:rPr lang="en-US" sz="2400" b="1" dirty="0" smtClean="0">
                <a:latin typeface="Cambria" panose="02040503050406030204" pitchFamily="18" charset="0"/>
                <a:ea typeface="Cambria" panose="02040503050406030204" pitchFamily="18" charset="0"/>
              </a:rPr>
              <a:t>openly admitted his unworthiness, refused to compete with his peers, and recognized his own weakness.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What about you</a:t>
            </a:r>
            <a:r>
              <a:rPr lang="en-US" sz="2400" b="1" dirty="0" smtClean="0">
                <a:latin typeface="Cambria" panose="02040503050406030204" pitchFamily="18" charset="0"/>
                <a:ea typeface="Cambria" panose="02040503050406030204" pitchFamily="18" charset="0"/>
              </a:rPr>
              <a:t>?  Do </a:t>
            </a:r>
            <a:r>
              <a:rPr lang="en-US" sz="2400" b="1" dirty="0" smtClean="0">
                <a:latin typeface="Cambria" panose="02040503050406030204" pitchFamily="18" charset="0"/>
                <a:ea typeface="Cambria" panose="02040503050406030204" pitchFamily="18" charset="0"/>
              </a:rPr>
              <a:t>you have an inflate view of your own </a:t>
            </a:r>
            <a:r>
              <a:rPr lang="en-US" sz="2400" b="1" dirty="0" smtClean="0">
                <a:latin typeface="Cambria" panose="02040503050406030204" pitchFamily="18" charset="0"/>
                <a:ea typeface="Cambria" panose="02040503050406030204" pitchFamily="18" charset="0"/>
              </a:rPr>
              <a:t>significance?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How </a:t>
            </a:r>
            <a:r>
              <a:rPr lang="en-US" sz="2400" b="1" dirty="0" smtClean="0">
                <a:latin typeface="Cambria" panose="02040503050406030204" pitchFamily="18" charset="0"/>
                <a:ea typeface="Cambria" panose="02040503050406030204" pitchFamily="18" charset="0"/>
              </a:rPr>
              <a:t>important is it to you that you be noticed, commended, rewarded and recognized for your work in the church?</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Reflect on the sinful lifestyle or state of rebellion from which God has saved you, and then banish pride and any spirit of entitlement from your thinking. </a:t>
            </a:r>
          </a:p>
        </p:txBody>
      </p:sp>
    </p:spTree>
    <p:extLst>
      <p:ext uri="{BB962C8B-B14F-4D97-AF65-F5344CB8AC3E}">
        <p14:creationId xmlns:p14="http://schemas.microsoft.com/office/powerpoint/2010/main" xmlns="" val="3264519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signs of our own resurrection life</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19200"/>
            <a:ext cx="8610600" cy="4237057"/>
          </a:xfrm>
          <a:prstGeom prst="rect">
            <a:avLst/>
          </a:prstGeom>
          <a:noFill/>
          <a:effectLst/>
        </p:spPr>
        <p:txBody>
          <a:bodyPr wrap="square" rtlCol="0">
            <a:spAutoFit/>
          </a:bodyPr>
          <a:lstStyle/>
          <a:p>
            <a:pPr indent="457200">
              <a:spcAft>
                <a:spcPts val="1000"/>
              </a:spcAft>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Paul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had a genuine appreciation for grace </a:t>
            </a:r>
            <a:r>
              <a:rPr lang="en-US" sz="2400" b="1" dirty="0">
                <a:latin typeface="Cambria" panose="02040503050406030204" pitchFamily="18" charset="0"/>
                <a:ea typeface="Cambria" panose="02040503050406030204" pitchFamily="18" charset="0"/>
              </a:rPr>
              <a:t>(</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15:10</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Paul </a:t>
            </a:r>
            <a:r>
              <a:rPr lang="en-US" sz="2400" b="1" dirty="0">
                <a:latin typeface="Cambria" panose="02040503050406030204" pitchFamily="18" charset="0"/>
                <a:ea typeface="Cambria" panose="02040503050406030204" pitchFamily="18" charset="0"/>
              </a:rPr>
              <a:t>attributed everything valuable in his life to God’s grace: </a:t>
            </a:r>
            <a:r>
              <a:rPr lang="en-US" sz="2400" b="1" i="1" dirty="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But by the grace of God I am what I am</a:t>
            </a:r>
            <a:r>
              <a:rPr lang="en-US" sz="2400" b="1" i="1" dirty="0">
                <a:latin typeface="Cambria" panose="02040503050406030204" pitchFamily="18" charset="0"/>
                <a:ea typeface="Cambria" panose="02040503050406030204" pitchFamily="18" charset="0"/>
              </a:rPr>
              <a:t>.”</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Does your life reflect these words? </a:t>
            </a:r>
            <a:r>
              <a:rPr lang="en-US" sz="2400" b="1" dirty="0" smtClean="0">
                <a:latin typeface="Cambria" panose="02040503050406030204" pitchFamily="18" charset="0"/>
                <a:ea typeface="Cambria" panose="02040503050406030204" pitchFamily="18" charset="0"/>
              </a:rPr>
              <a:t>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Do </a:t>
            </a:r>
            <a:r>
              <a:rPr lang="en-US" sz="2400" b="1" dirty="0" smtClean="0">
                <a:latin typeface="Cambria" panose="02040503050406030204" pitchFamily="18" charset="0"/>
                <a:ea typeface="Cambria" panose="02040503050406030204" pitchFamily="18" charset="0"/>
              </a:rPr>
              <a:t>you recognize that without Him you can do </a:t>
            </a:r>
            <a:r>
              <a:rPr lang="en-US" sz="2400" b="1" dirty="0" smtClean="0">
                <a:latin typeface="Cambria" panose="02040503050406030204" pitchFamily="18" charset="0"/>
                <a:ea typeface="Cambria" panose="02040503050406030204" pitchFamily="18" charset="0"/>
              </a:rPr>
              <a:t>nothing?</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Do </a:t>
            </a:r>
            <a:r>
              <a:rPr lang="en-US" sz="2400" b="1" dirty="0" smtClean="0">
                <a:latin typeface="Cambria" panose="02040503050406030204" pitchFamily="18" charset="0"/>
                <a:ea typeface="Cambria" panose="02040503050406030204" pitchFamily="18" charset="0"/>
              </a:rPr>
              <a:t>you attribute your successes to His grace?</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Equally important, do you demonstrate this grace toward others through generosity, affirmation, patience, and forgiveness</a:t>
            </a:r>
            <a:r>
              <a:rPr lang="en-US" sz="2400" b="1" dirty="0" smtClean="0">
                <a:latin typeface="Cambria" panose="02040503050406030204" pitchFamily="18" charset="0"/>
                <a:ea typeface="Cambria" panose="02040503050406030204" pitchFamily="18" charset="0"/>
              </a:rPr>
              <a:t>?</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1534244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1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left)">
                                      <p:cBhvr>
                                        <p:cTn id="27"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signs of our own resurrection life</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139021"/>
            <a:ext cx="8610600" cy="4478149"/>
          </a:xfrm>
          <a:prstGeom prst="rect">
            <a:avLst/>
          </a:prstGeom>
          <a:noFill/>
          <a:effectLst/>
        </p:spPr>
        <p:txBody>
          <a:bodyPr wrap="square" rtlCol="0">
            <a:spAutoFit/>
          </a:bodyPr>
          <a:lstStyle/>
          <a:p>
            <a:pPr indent="457200">
              <a:spcAft>
                <a:spcPts val="1000"/>
              </a:spcAft>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Paul expressed a humble admission of his accomplishments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15:10</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Paul did not </a:t>
            </a:r>
            <a:r>
              <a:rPr lang="en-US" sz="2400" b="1" dirty="0" smtClean="0">
                <a:latin typeface="Cambria" panose="02040503050406030204" pitchFamily="18" charset="0"/>
                <a:ea typeface="Cambria" panose="02040503050406030204" pitchFamily="18" charset="0"/>
              </a:rPr>
              <a:t>deny the fact that he had accomplished much for the Lord.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His record was open to all. </a:t>
            </a:r>
            <a:r>
              <a:rPr lang="en-US" sz="2400" b="1" dirty="0" smtClean="0">
                <a:latin typeface="Cambria" panose="02040503050406030204" pitchFamily="18" charset="0"/>
                <a:ea typeface="Cambria" panose="02040503050406030204" pitchFamily="18" charset="0"/>
              </a:rPr>
              <a:t> Yet, </a:t>
            </a:r>
            <a:r>
              <a:rPr lang="en-US" sz="2400" b="1" dirty="0" smtClean="0">
                <a:latin typeface="Cambria" panose="02040503050406030204" pitchFamily="18" charset="0"/>
                <a:ea typeface="Cambria" panose="02040503050406030204" pitchFamily="18" charset="0"/>
              </a:rPr>
              <a:t>he approached this fact with genuine humility, being quick to point any admirers to the </a:t>
            </a:r>
            <a:r>
              <a:rPr lang="en-US" sz="2400" b="1" u="sng" dirty="0" smtClean="0">
                <a:latin typeface="Cambria" panose="02040503050406030204" pitchFamily="18" charset="0"/>
                <a:ea typeface="Cambria" panose="02040503050406030204" pitchFamily="18" charset="0"/>
              </a:rPr>
              <a:t>Source</a:t>
            </a:r>
            <a:r>
              <a:rPr lang="en-US" sz="2400" b="1" dirty="0" smtClean="0">
                <a:latin typeface="Cambria" panose="02040503050406030204" pitchFamily="18" charset="0"/>
                <a:ea typeface="Cambria" panose="02040503050406030204" pitchFamily="18" charset="0"/>
              </a:rPr>
              <a:t> of his accomplishments.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Do you hide your accomplishments in a show of false humility? </a:t>
            </a:r>
            <a:endParaRPr lang="en-US" sz="24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Or, </a:t>
            </a:r>
            <a:r>
              <a:rPr lang="en-US" sz="2400" b="1" dirty="0" smtClean="0">
                <a:latin typeface="Cambria" panose="02040503050406030204" pitchFamily="18" charset="0"/>
                <a:ea typeface="Cambria" panose="02040503050406030204" pitchFamily="18" charset="0"/>
              </a:rPr>
              <a:t>do you share them but fail to point to Christ as your example and to the Spirit as your enabler</a:t>
            </a:r>
            <a:r>
              <a:rPr lang="en-US" sz="2400" b="1" dirty="0" smtClean="0">
                <a:latin typeface="Cambria" panose="02040503050406030204" pitchFamily="18" charset="0"/>
                <a:ea typeface="Cambria" panose="02040503050406030204" pitchFamily="18" charset="0"/>
              </a:rPr>
              <a:t>?</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2124385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04800" y="1143000"/>
            <a:ext cx="8686799" cy="5755422"/>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Reflecting </a:t>
            </a:r>
            <a:r>
              <a:rPr lang="en-US" sz="2400" b="1" dirty="0">
                <a:latin typeface="Cambria" panose="02040503050406030204" pitchFamily="18" charset="0"/>
                <a:ea typeface="Cambria" panose="02040503050406030204" pitchFamily="18" charset="0"/>
              </a:rPr>
              <a:t>on </a:t>
            </a:r>
            <a:r>
              <a:rPr lang="en-US" sz="2400" b="1" dirty="0" smtClean="0">
                <a:latin typeface="Cambria" panose="02040503050406030204" pitchFamily="18" charset="0"/>
                <a:ea typeface="Cambria" panose="02040503050406030204" pitchFamily="18" charset="0"/>
              </a:rPr>
              <a:t>the early days of the apostles, Swindoll  says, since those days </a:t>
            </a:r>
            <a:r>
              <a:rPr lang="en-US" sz="2400" b="1" i="1" u="sng" dirty="0" smtClean="0">
                <a:latin typeface="Cambria" panose="02040503050406030204" pitchFamily="18" charset="0"/>
                <a:ea typeface="Cambria" panose="02040503050406030204" pitchFamily="18" charset="0"/>
              </a:rPr>
              <a:t>two</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categories</a:t>
            </a:r>
            <a:r>
              <a:rPr lang="en-US" sz="2400" b="1" dirty="0" smtClean="0">
                <a:latin typeface="Cambria" panose="02040503050406030204" pitchFamily="18" charset="0"/>
                <a:ea typeface="Cambria" panose="02040503050406030204" pitchFamily="18" charset="0"/>
              </a:rPr>
              <a:t> of errors have weaseled their way into the Christian faith. </a:t>
            </a:r>
            <a:endParaRPr lang="en-US" sz="2400" b="1" dirty="0">
              <a:latin typeface="Cambria" panose="02040503050406030204" pitchFamily="18" charset="0"/>
              <a:ea typeface="Cambria" panose="02040503050406030204" pitchFamily="18" charset="0"/>
            </a:endParaRP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Errors that challenge both Orthodoxy</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(right belief) and Orthopraxy (right practice).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Orthodoxy</a:t>
            </a:r>
            <a:r>
              <a:rPr lang="en-US" sz="2400" b="1" dirty="0" smtClean="0">
                <a:latin typeface="Cambria" panose="02040503050406030204" pitchFamily="18" charset="0"/>
                <a:ea typeface="Cambria" panose="02040503050406030204" pitchFamily="18" charset="0"/>
              </a:rPr>
              <a:t> … pertains </a:t>
            </a:r>
            <a:r>
              <a:rPr lang="en-US" sz="2400" b="1" dirty="0">
                <a:latin typeface="Cambria" panose="02040503050406030204" pitchFamily="18" charset="0"/>
                <a:ea typeface="Cambria" panose="02040503050406030204" pitchFamily="18" charset="0"/>
              </a:rPr>
              <a:t>to correct belief and doctrine</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within a religious tradition or belief system. </a:t>
            </a:r>
            <a:r>
              <a:rPr lang="en-US" sz="2400" b="1" dirty="0" smtClean="0">
                <a:latin typeface="Cambria" panose="02040503050406030204" pitchFamily="18" charset="0"/>
                <a:ea typeface="Cambria" panose="02040503050406030204" pitchFamily="18" charset="0"/>
              </a:rPr>
              <a:t> It </a:t>
            </a:r>
            <a:r>
              <a:rPr lang="en-US" sz="2400" b="1" dirty="0">
                <a:latin typeface="Cambria" panose="02040503050406030204" pitchFamily="18" charset="0"/>
                <a:ea typeface="Cambria" panose="02040503050406030204" pitchFamily="18" charset="0"/>
              </a:rPr>
              <a:t>is concerned with the right understanding of essential theological or philosophical principles, dogmas, and doctrines.</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a:p>
            <a:pPr>
              <a:tabLst>
                <a:tab pos="457200" algn="l"/>
              </a:tabLst>
            </a:pPr>
            <a:endParaRPr lang="en-US" sz="1000" b="1" dirty="0" smtClean="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Orthopraxy …</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focuses on correct religious practice and ethical </a:t>
            </a:r>
            <a:r>
              <a:rPr lang="en-US" sz="2400" b="1" dirty="0" smtClean="0">
                <a:latin typeface="Cambria" panose="02040503050406030204" pitchFamily="18" charset="0"/>
                <a:ea typeface="Cambria" panose="02040503050406030204" pitchFamily="18" charset="0"/>
              </a:rPr>
              <a:t>conduct. </a:t>
            </a:r>
            <a:r>
              <a:rPr lang="en-US" sz="2400" b="1" dirty="0" smtClean="0">
                <a:latin typeface="Cambria" panose="02040503050406030204" pitchFamily="18" charset="0"/>
                <a:ea typeface="Cambria" panose="02040503050406030204" pitchFamily="18" charset="0"/>
              </a:rPr>
              <a:t> It </a:t>
            </a:r>
            <a:r>
              <a:rPr lang="en-US" sz="2400" b="1" dirty="0">
                <a:latin typeface="Cambria" panose="02040503050406030204" pitchFamily="18" charset="0"/>
                <a:ea typeface="Cambria" panose="02040503050406030204" pitchFamily="18" charset="0"/>
              </a:rPr>
              <a:t>emphasizes the importance of adhering to prescribed rituals, moral codes, and ethical behaviors</a:t>
            </a:r>
            <a:r>
              <a:rPr lang="en-US" sz="2400" b="1" dirty="0" smtClean="0">
                <a:latin typeface="Cambria" panose="02040503050406030204" pitchFamily="18" charset="0"/>
                <a:ea typeface="Cambria" panose="02040503050406030204" pitchFamily="18" charset="0"/>
              </a:rPr>
              <a:t>. Though both of these serious error must be resisted, there is a clear distinction in the severity between them. </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113517450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signs of our own resurrection life</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534400" cy="4719241"/>
          </a:xfrm>
          <a:prstGeom prst="rect">
            <a:avLst/>
          </a:prstGeom>
          <a:noFill/>
          <a:effectLst/>
        </p:spPr>
        <p:txBody>
          <a:bodyPr wrap="square" rtlCol="0">
            <a:spAutoFit/>
          </a:bodyPr>
          <a:lstStyle/>
          <a:p>
            <a:pPr indent="457200">
              <a:spcAft>
                <a:spcPts val="1000"/>
              </a:spcAft>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FOURTH</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Paul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emphasized his honest appreciation for others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15:11</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Although </a:t>
            </a:r>
            <a:r>
              <a:rPr lang="en-US" sz="2400" b="1" dirty="0" smtClean="0">
                <a:latin typeface="Cambria" panose="02040503050406030204" pitchFamily="18" charset="0"/>
                <a:ea typeface="Cambria" panose="02040503050406030204" pitchFamily="18" charset="0"/>
              </a:rPr>
              <a:t>Paul admitted that he had </a:t>
            </a:r>
            <a:r>
              <a:rPr lang="en-US" sz="2400" b="1" i="1" dirty="0" smtClean="0">
                <a:latin typeface="Cambria" panose="02040503050406030204" pitchFamily="18" charset="0"/>
                <a:ea typeface="Cambria" panose="02040503050406030204" pitchFamily="18" charset="0"/>
              </a:rPr>
              <a:t>“labored even more that all of </a:t>
            </a:r>
            <a:r>
              <a:rPr lang="en-US" sz="2400" b="1" i="1" dirty="0" smtClean="0">
                <a:latin typeface="Cambria" panose="02040503050406030204" pitchFamily="18" charset="0"/>
                <a:ea typeface="Cambria" panose="02040503050406030204" pitchFamily="18" charset="0"/>
              </a:rPr>
              <a:t>them,” </a:t>
            </a:r>
            <a:r>
              <a:rPr lang="en-US" sz="2400" b="1" dirty="0" smtClean="0">
                <a:latin typeface="Cambria" panose="02040503050406030204" pitchFamily="18" charset="0"/>
                <a:ea typeface="Cambria" panose="02040503050406030204" pitchFamily="18" charset="0"/>
              </a:rPr>
              <a:t>he never felt concerned about who got the credit.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If you have not lost your competitive spirit, if you are always concerned about being number one, ask God right now to change you to break that habit, to give you a genuine appreciation for others.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Only then will you be delivered from your critical, narrow mind-set toward others and be transformed by a loving relationship with the resurrected Lord. </a:t>
            </a:r>
          </a:p>
        </p:txBody>
      </p:sp>
    </p:spTree>
    <p:extLst>
      <p:ext uri="{BB962C8B-B14F-4D97-AF65-F5344CB8AC3E}">
        <p14:creationId xmlns:p14="http://schemas.microsoft.com/office/powerpoint/2010/main" xmlns="" val="2075462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1028700" y="304800"/>
            <a:ext cx="7239000" cy="6248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219200" y="5486400"/>
            <a:ext cx="6858000" cy="646331"/>
          </a:xfrm>
          <a:prstGeom prst="rect">
            <a:avLst/>
          </a:prstGeom>
          <a:noFill/>
          <a:effectLst>
            <a:outerShdw blurRad="25400" dist="38100" dir="18000000" algn="br" rotWithShape="0">
              <a:srgbClr val="FFFF00"/>
            </a:outerShdw>
          </a:effectLst>
        </p:spPr>
        <p:txBody>
          <a:bodyPr wrap="square" rtlCol="0">
            <a:spAutoFit/>
          </a:bodyPr>
          <a:lstStyle/>
          <a:p>
            <a:pPr algn="ctr"/>
            <a:r>
              <a:rPr lang="en-US" sz="36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“The Most Important Point of All”</a:t>
            </a:r>
            <a:endParaRPr lang="en-US" sz="36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par>
                          <p:cTn id="12" fill="hold">
                            <p:stCondLst>
                              <p:cond delay="6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5344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08 November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First Corinthians</a:t>
            </a:r>
            <a:endParaRPr lang="en-US" sz="30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1"/>
            <a:ext cx="8534400" cy="2923877"/>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a:t>
            </a:r>
            <a:r>
              <a:rPr lang="en-US" sz="3000" b="1" dirty="0" err="1" smtClean="0">
                <a:solidFill>
                  <a:srgbClr val="FF0000"/>
                </a:solidFill>
                <a:latin typeface="Britannic Bold" pitchFamily="34" charset="0"/>
              </a:rPr>
              <a:t>NKJV</a:t>
            </a:r>
            <a:r>
              <a:rPr lang="en-US" sz="3000" b="1" dirty="0" smtClean="0">
                <a:solidFill>
                  <a:srgbClr val="FF0000"/>
                </a:solidFill>
                <a:latin typeface="Britannic Bold" pitchFamily="34" charset="0"/>
              </a:rPr>
              <a:t> and in one other versions of the Bible, i.e., </a:t>
            </a:r>
            <a:r>
              <a:rPr lang="en-US" sz="3000" b="1" dirty="0" err="1" smtClean="0">
                <a:solidFill>
                  <a:srgbClr val="FF0000"/>
                </a:solidFill>
                <a:latin typeface="Britannic Bold" pitchFamily="34" charset="0"/>
              </a:rPr>
              <a:t>KJV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NRSV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NIV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CEV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etc</a:t>
            </a:r>
            <a:r>
              <a:rPr lang="en-US" sz="3000" b="1" dirty="0" smtClean="0">
                <a:solidFill>
                  <a:srgbClr val="FF0000"/>
                </a:solidFill>
                <a:latin typeface="Britannic Bold" pitchFamily="34" charset="0"/>
              </a:rPr>
              <a:t>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a:t>
            </a:r>
            <a:r>
              <a:rPr lang="en-US" sz="2800" b="1" dirty="0" smtClean="0">
                <a:solidFill>
                  <a:prstClr val="black"/>
                </a:solidFill>
                <a:effectLst>
                  <a:outerShdw blurRad="38100" dist="38100" dir="2700000" algn="tl">
                    <a:srgbClr val="000000">
                      <a:alpha val="43137"/>
                    </a:srgbClr>
                  </a:outerShdw>
                </a:effectLst>
                <a:latin typeface="Cambria" pitchFamily="18" charset="0"/>
              </a:rPr>
              <a:t>15:12 </a:t>
            </a:r>
            <a:r>
              <a:rPr lang="en-US" sz="2800" b="1" dirty="0" smtClean="0">
                <a:solidFill>
                  <a:prstClr val="black"/>
                </a:solidFill>
                <a:effectLst>
                  <a:outerShdw blurRad="38100" dist="38100" dir="2700000" algn="tl">
                    <a:srgbClr val="000000">
                      <a:alpha val="43137"/>
                    </a:srgbClr>
                  </a:outerShdw>
                </a:effectLst>
                <a:latin typeface="Cambria" pitchFamily="18" charset="0"/>
              </a:rPr>
              <a:t>– </a:t>
            </a:r>
            <a:r>
              <a:rPr lang="en-US" sz="2800" b="1" dirty="0" smtClean="0">
                <a:solidFill>
                  <a:prstClr val="black"/>
                </a:solidFill>
                <a:effectLst>
                  <a:outerShdw blurRad="38100" dist="38100" dir="2700000" algn="tl">
                    <a:srgbClr val="000000">
                      <a:alpha val="43137"/>
                    </a:srgbClr>
                  </a:outerShdw>
                </a:effectLst>
                <a:latin typeface="Cambria" pitchFamily="18" charset="0"/>
              </a:rPr>
              <a:t>34                               </a:t>
            </a:r>
            <a:endParaRPr lang="en-US" sz="2800" b="1" dirty="0" smtClean="0">
              <a:solidFill>
                <a:prstClr val="black"/>
              </a:solidFill>
              <a:effectLst>
                <a:outerShdw blurRad="38100" dist="38100" dir="2700000" algn="tl">
                  <a:srgbClr val="000000">
                    <a:alpha val="43137"/>
                  </a:srgbClr>
                </a:outerShdw>
              </a:effectLst>
              <a:latin typeface="Cambria" pitchFamily="18" charset="0"/>
            </a:endParaRP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“Living in the Light of the Resurrection”</a:t>
            </a:r>
            <a:endParaRPr lang="en-US" sz="2800" b="1" dirty="0" smtClean="0">
              <a:solidFill>
                <a:prstClr val="black"/>
              </a:solidFill>
              <a:latin typeface="Cambria" pitchFamily="18" charset="0"/>
            </a:endParaRPr>
          </a:p>
        </p:txBody>
      </p:sp>
      <p:pic>
        <p:nvPicPr>
          <p:cNvPr id="5" name="Picture 4" descr="question"/>
          <p:cNvPicPr>
            <a:picLocks noChangeAspect="1" noChangeArrowheads="1"/>
          </p:cNvPicPr>
          <p:nvPr/>
        </p:nvPicPr>
        <p:blipFill>
          <a:blip r:embed="rId3" cstate="print"/>
          <a:srcRect/>
          <a:stretch>
            <a:fillRect/>
          </a:stretch>
        </p:blipFill>
        <p:spPr bwMode="auto">
          <a:xfrm>
            <a:off x="3810000" y="5105400"/>
            <a:ext cx="1752600" cy="1519879"/>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6100"/>
                            </p:stCondLst>
                            <p:childTnLst>
                              <p:par>
                                <p:cTn id="30" presetID="8" presetClass="entr" presetSubtype="32" fill="hold" nodeType="afterEffect">
                                  <p:stCondLst>
                                    <p:cond delay="1000"/>
                                  </p:stCondLst>
                                  <p:childTnLst>
                                    <p:set>
                                      <p:cBhvr>
                                        <p:cTn id="31" dur="1" fill="hold">
                                          <p:stCondLst>
                                            <p:cond delay="0"/>
                                          </p:stCondLst>
                                        </p:cTn>
                                        <p:tgtEl>
                                          <p:spTgt spid="5"/>
                                        </p:tgtEl>
                                        <p:attrNameLst>
                                          <p:attrName>style.visibility</p:attrName>
                                        </p:attrNameLst>
                                      </p:cBhvr>
                                      <p:to>
                                        <p:strVal val="visible"/>
                                      </p:to>
                                    </p:set>
                                    <p:animEffect transition="in" filter="diamond(out)">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76517" y="1098176"/>
            <a:ext cx="8458200" cy="4524315"/>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Let’s </a:t>
            </a:r>
            <a:r>
              <a:rPr lang="en-US" sz="2400" b="1" dirty="0" smtClean="0">
                <a:latin typeface="Cambria" panose="02040503050406030204" pitchFamily="18" charset="0"/>
                <a:ea typeface="Cambria" panose="02040503050406030204" pitchFamily="18" charset="0"/>
              </a:rPr>
              <a:t>examine these errors side-by-side:</a:t>
            </a:r>
            <a:endParaRPr lang="en-US" sz="2400" b="1" dirty="0">
              <a:latin typeface="Cambria" panose="02040503050406030204" pitchFamily="18" charset="0"/>
              <a:ea typeface="Cambria" panose="02040503050406030204" pitchFamily="18" charset="0"/>
            </a:endParaRPr>
          </a:p>
          <a:p>
            <a:pPr>
              <a:tabLst>
                <a:tab pos="457200" algn="l"/>
              </a:tabLst>
            </a:pP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2400" b="1" dirty="0">
              <a:latin typeface="Cambria" panose="02040503050406030204" pitchFamily="18" charset="0"/>
              <a:ea typeface="Cambria" panose="02040503050406030204" pitchFamily="18" charset="0"/>
            </a:endParaRPr>
          </a:p>
          <a:p>
            <a:pPr>
              <a:tabLst>
                <a:tab pos="457200" algn="l"/>
              </a:tabLst>
            </a:pP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2400" b="1" dirty="0">
              <a:latin typeface="Cambria" panose="02040503050406030204" pitchFamily="18" charset="0"/>
              <a:ea typeface="Cambria" panose="02040503050406030204" pitchFamily="18" charset="0"/>
            </a:endParaRPr>
          </a:p>
          <a:p>
            <a:pPr>
              <a:tabLst>
                <a:tab pos="457200" algn="l"/>
              </a:tabLst>
            </a:pP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2400" b="1" dirty="0">
              <a:latin typeface="Cambria" panose="02040503050406030204" pitchFamily="18" charset="0"/>
              <a:ea typeface="Cambria" panose="02040503050406030204" pitchFamily="18" charset="0"/>
            </a:endParaRPr>
          </a:p>
          <a:p>
            <a:pPr>
              <a:tabLst>
                <a:tab pos="457200" algn="l"/>
              </a:tabLst>
            </a:pP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2400" b="1" dirty="0">
              <a:latin typeface="Cambria" panose="02040503050406030204" pitchFamily="18" charset="0"/>
              <a:ea typeface="Cambria" panose="02040503050406030204" pitchFamily="18" charset="0"/>
            </a:endParaRPr>
          </a:p>
          <a:p>
            <a:pPr>
              <a:tabLst>
                <a:tab pos="457200" algn="l"/>
              </a:tabLst>
            </a:pPr>
            <a:endParaRPr lang="en-US" sz="2400" b="1" dirty="0" smtClean="0">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rcRect t="1721"/>
          <a:stretch>
            <a:fillRect/>
          </a:stretch>
        </p:blipFill>
        <p:spPr>
          <a:xfrm>
            <a:off x="228600" y="1600200"/>
            <a:ext cx="8702476" cy="5029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77900288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72035" y="1151965"/>
            <a:ext cx="8534400" cy="5232202"/>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Paul had primarily addressed the church’s errors of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orthopraxy</a:t>
            </a:r>
            <a:r>
              <a:rPr lang="en-US" sz="2400" b="1" dirty="0" smtClean="0">
                <a:latin typeface="Cambria" panose="02040503050406030204" pitchFamily="18" charset="0"/>
                <a:ea typeface="Cambria" panose="02040503050406030204" pitchFamily="18" charset="0"/>
              </a:rPr>
              <a:t>, in this </a:t>
            </a:r>
            <a:r>
              <a:rPr lang="en-US" sz="2400" b="1" dirty="0" smtClean="0">
                <a:latin typeface="Cambria" panose="02040503050406030204" pitchFamily="18" charset="0"/>
                <a:ea typeface="Cambria" panose="02040503050406030204" pitchFamily="18" charset="0"/>
              </a:rPr>
              <a:t>letter.  Showing </a:t>
            </a:r>
            <a:r>
              <a:rPr lang="en-US" sz="2400" b="1" dirty="0" smtClean="0">
                <a:latin typeface="Cambria" panose="02040503050406030204" pitchFamily="18" charset="0"/>
                <a:ea typeface="Cambria" panose="02040503050406030204" pitchFamily="18" charset="0"/>
              </a:rPr>
              <a:t>how that had failed to live up to the Christian virtues of love, unity, peace, morality and humility that should have characterized growing, Spirit-filled believer.  </a:t>
            </a:r>
            <a:endParaRPr lang="en-US" sz="2400" b="1" dirty="0">
              <a:latin typeface="Cambria" panose="02040503050406030204" pitchFamily="18" charset="0"/>
              <a:ea typeface="Cambria" panose="02040503050406030204" pitchFamily="18" charset="0"/>
            </a:endParaRP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times, the heinousness of their moral failure may have led Paul to question the genuineness of some of their </a:t>
            </a:r>
            <a:r>
              <a:rPr lang="en-US" sz="2400" b="1" dirty="0" smtClean="0">
                <a:latin typeface="Cambria" panose="02040503050406030204" pitchFamily="18" charset="0"/>
                <a:ea typeface="Cambria" panose="02040503050406030204" pitchFamily="18" charset="0"/>
              </a:rPr>
              <a:t>conversions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5:11-13, 6:9-10</a:t>
            </a:r>
            <a:r>
              <a:rPr lang="en-US" sz="2400" b="1" dirty="0" smtClean="0">
                <a:latin typeface="Cambria" panose="02040503050406030204" pitchFamily="18" charset="0"/>
                <a:ea typeface="Cambria" panose="02040503050406030204" pitchFamily="18" charset="0"/>
              </a:rPr>
              <a:t>); yet as a whole, Paul regarded the Corinthians believers to be genuine Christians struggling with immaturity and carnality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1:4-9; 6:11</a:t>
            </a:r>
            <a:r>
              <a:rPr lang="en-US" sz="2400" b="1" dirty="0" smtClean="0">
                <a:latin typeface="Cambria" panose="02040503050406030204" pitchFamily="18" charset="0"/>
                <a:ea typeface="Cambria" panose="02040503050406030204" pitchFamily="18" charset="0"/>
              </a:rPr>
              <a:t>).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In light of the challenges of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orthopraxy</a:t>
            </a:r>
            <a:r>
              <a:rPr lang="en-US" sz="2400" b="1" dirty="0" smtClean="0">
                <a:latin typeface="Cambria" panose="02040503050406030204" pitchFamily="18" charset="0"/>
                <a:ea typeface="Cambria" panose="02040503050406030204" pitchFamily="18" charset="0"/>
              </a:rPr>
              <a:t> in Corinth,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chapter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13</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can be regarded as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practical pinnacle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of the treatise.	</a:t>
            </a:r>
          </a:p>
        </p:txBody>
      </p:sp>
    </p:spTree>
    <p:extLst>
      <p:ext uri="{BB962C8B-B14F-4D97-AF65-F5344CB8AC3E}">
        <p14:creationId xmlns:p14="http://schemas.microsoft.com/office/powerpoint/2010/main" xmlns="" val="326707661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533399" y="1151965"/>
            <a:ext cx="8305801" cy="4862870"/>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chapter 15</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however, </a:t>
            </a:r>
            <a:r>
              <a:rPr lang="en-US" sz="2400" b="1" dirty="0" smtClean="0">
                <a:latin typeface="Cambria" panose="02040503050406030204" pitchFamily="18" charset="0"/>
                <a:ea typeface="Cambria" panose="02040503050406030204" pitchFamily="18" charset="0"/>
              </a:rPr>
              <a:t>Paul makes a sudden transition from serious issues of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orthopraxy</a:t>
            </a:r>
            <a:r>
              <a:rPr lang="en-US" sz="2400" b="1" dirty="0" smtClean="0">
                <a:latin typeface="Cambria" panose="02040503050406030204" pitchFamily="18" charset="0"/>
                <a:ea typeface="Cambria" panose="02040503050406030204" pitchFamily="18" charset="0"/>
              </a:rPr>
              <a:t> to a severe issue of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orthodoxy</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making this chapter the theological summit of this letter. </a:t>
            </a:r>
            <a:endParaRPr lang="en-US" sz="2400" b="1" dirty="0">
              <a:latin typeface="Cambria" panose="02040503050406030204" pitchFamily="18" charset="0"/>
              <a:ea typeface="Cambria" panose="02040503050406030204" pitchFamily="18" charset="0"/>
            </a:endParaRP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So, again Paul begins to attach this issue by reiterating that which is “of first importance” – the message of the gospel of the person and work of Jesus Christ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15:1-11</a:t>
            </a:r>
            <a:r>
              <a:rPr lang="en-US" sz="2400" b="1" dirty="0" smtClean="0">
                <a:latin typeface="Cambria" panose="02040503050406030204" pitchFamily="18" charset="0"/>
                <a:ea typeface="Cambria" panose="02040503050406030204" pitchFamily="18" charset="0"/>
              </a:rPr>
              <a:t>).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Then from this center and source of our Christian faith – He takes us into the atoning death and life-giving resurrection of Jesus Christ; while detailing the doctrine of our own future resurrection at the return of Christ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15:12-58</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387535297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Study on 1 Corinthians - Revive Outreach Churc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0341"/>
            <a:ext cx="9144000" cy="6858000"/>
          </a:xfrm>
          <a:prstGeom prst="rect">
            <a:avLst/>
          </a:prstGeom>
          <a:noFill/>
          <a:ln>
            <a:noFill/>
          </a:ln>
        </p:spPr>
      </p:pic>
      <p:sp>
        <p:nvSpPr>
          <p:cNvPr id="8" name="TextBox 7"/>
          <p:cNvSpPr txBox="1"/>
          <p:nvPr/>
        </p:nvSpPr>
        <p:spPr>
          <a:xfrm rot="21445311">
            <a:off x="702574" y="2932120"/>
            <a:ext cx="5699922" cy="892552"/>
          </a:xfrm>
          <a:prstGeom prst="rect">
            <a:avLst/>
          </a:prstGeom>
          <a:noFill/>
        </p:spPr>
        <p:txBody>
          <a:bodyPr wrap="square" lIns="0" rIns="0" rtlCol="0" anchor="ctr" anchorCtr="0">
            <a:spAutoFit/>
          </a:bodyPr>
          <a:lstStyle/>
          <a:p>
            <a:pPr algn="ctr"/>
            <a:r>
              <a:rPr lang="en-US" sz="28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Most Important Point of All</a:t>
            </a:r>
          </a:p>
          <a:p>
            <a:pPr algn="ct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15:1-11</a:t>
            </a:r>
            <a:endParaRPr lang="en-US" sz="24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75289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89" y="1202018"/>
            <a:ext cx="8641976" cy="4985980"/>
          </a:xfrm>
          <a:prstGeom prst="rect">
            <a:avLst/>
          </a:prstGeom>
          <a:noFill/>
          <a:effectLst/>
        </p:spPr>
        <p:txBody>
          <a:bodyPr wrap="square" rtlCol="0">
            <a:spAutoFit/>
          </a:bodyPr>
          <a:lstStyle/>
          <a:p>
            <a:pPr indent="457200"/>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 </a:t>
            </a:r>
            <a:r>
              <a:rPr lang="en-US" sz="2400" b="1" dirty="0" smtClean="0">
                <a:latin typeface="Cambria" panose="02040503050406030204" pitchFamily="18" charset="0"/>
                <a:ea typeface="Cambria" panose="02040503050406030204" pitchFamily="18" charset="0"/>
              </a:rPr>
              <a:t>opens this study with a history lesson on the influence of the famed city of Athens once consider by many to be the ancient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crossroads of intelligentsia</a:t>
            </a:r>
            <a:r>
              <a:rPr lang="en-US" sz="2400" b="1" i="1" dirty="0" smtClean="0">
                <a:latin typeface="Cambria" panose="02040503050406030204" pitchFamily="18" charset="0"/>
                <a:ea typeface="Cambria" panose="02040503050406030204" pitchFamily="18" charset="0"/>
              </a:rPr>
              <a:t>.”</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He says, when people travel to Greece for the first time, most have one major destination in mind: the famed city of Athens. </a:t>
            </a:r>
            <a:r>
              <a:rPr lang="en-US" sz="2400" b="1" dirty="0" smtClean="0">
                <a:latin typeface="Cambria" panose="02040503050406030204" pitchFamily="18" charset="0"/>
                <a:ea typeface="Cambria" panose="02040503050406030204" pitchFamily="18" charset="0"/>
              </a:rPr>
              <a:t> To </a:t>
            </a:r>
            <a:r>
              <a:rPr lang="en-US" sz="2400" b="1" dirty="0" smtClean="0">
                <a:latin typeface="Cambria" panose="02040503050406030204" pitchFamily="18" charset="0"/>
                <a:ea typeface="Cambria" panose="02040503050406030204" pitchFamily="18" charset="0"/>
              </a:rPr>
              <a:t>this day, the name “Athens” is synonymous with “philosophy,” “culture,” and “civilization.”</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For centuries, Athens could stake it claim as the ancient crossroad of intelligentsia. </a:t>
            </a:r>
            <a:r>
              <a:rPr lang="en-US" sz="2400" b="1" dirty="0" smtClean="0">
                <a:latin typeface="Cambria" panose="02040503050406030204" pitchFamily="18" charset="0"/>
                <a:ea typeface="Cambria" panose="02040503050406030204" pitchFamily="18" charset="0"/>
              </a:rPr>
              <a:t> Though </a:t>
            </a:r>
            <a:r>
              <a:rPr lang="en-US" sz="2400" b="1" dirty="0" smtClean="0">
                <a:latin typeface="Cambria" panose="02040503050406030204" pitchFamily="18" charset="0"/>
                <a:ea typeface="Cambria" panose="02040503050406030204" pitchFamily="18" charset="0"/>
              </a:rPr>
              <a:t>the world was owned and operated by Rome, the most learned men of the Empire got their philosophical concepts from a hill in the city of Athens called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Areopagus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or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Mars Hill</a:t>
            </a:r>
            <a:r>
              <a:rPr lang="en-US" sz="2400" b="1" i="1" dirty="0" smtClean="0">
                <a:latin typeface="Cambria" panose="02040503050406030204" pitchFamily="18" charset="0"/>
                <a:ea typeface="Cambria" panose="02040503050406030204" pitchFamily="18" charset="0"/>
              </a:rPr>
              <a:t>.”</a:t>
            </a:r>
          </a:p>
          <a:p>
            <a:pPr indent="457200"/>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274941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49625</TotalTime>
  <Words>3749</Words>
  <Application>Microsoft Office PowerPoint</Application>
  <PresentationFormat>On-screen Show (4:3)</PresentationFormat>
  <Paragraphs>290</Paragraphs>
  <Slides>42</Slides>
  <Notes>39</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Trek</vt:lpstr>
      <vt:lpstr>1_Trek</vt:lpstr>
      <vt:lpstr>Slide 1</vt:lpstr>
      <vt:lpstr>1 Corinthians introduction</vt:lpstr>
      <vt:lpstr>1 Corinthians Introduction</vt:lpstr>
      <vt:lpstr>1 Corinthians Introduction</vt:lpstr>
      <vt:lpstr>1 Corinthians Introduction</vt:lpstr>
      <vt:lpstr>1 Corinthians Introduction</vt:lpstr>
      <vt:lpstr>1 Corinthians Introduction</vt:lpstr>
      <vt:lpstr>Slide 8</vt:lpstr>
      <vt:lpstr>1 Corinthians - Lesson Overview</vt:lpstr>
      <vt:lpstr>1 Corinthians - Lesson Overview</vt:lpstr>
      <vt:lpstr>1 Corinthians - Lesson Overview</vt:lpstr>
      <vt:lpstr>1 Corinthians - Lesson Overview</vt:lpstr>
      <vt:lpstr>1 Corinthians - Lesson Overview</vt:lpstr>
      <vt:lpstr>1 Corinthians - Lesson Overview</vt:lpstr>
      <vt:lpstr>1 Corinthians - Lesson Overview</vt:lpstr>
      <vt:lpstr>1 Corinthians 15:1-5</vt:lpstr>
      <vt:lpstr>1 Corinthians 15:1-5</vt:lpstr>
      <vt:lpstr>1 Corinthians 15:1-5</vt:lpstr>
      <vt:lpstr>1 Corinthians 15:1-5</vt:lpstr>
      <vt:lpstr>1 Corinthians 15:1-5</vt:lpstr>
      <vt:lpstr>1 Corinthians 15:1-5</vt:lpstr>
      <vt:lpstr>1 Corinthians 15:1-5</vt:lpstr>
      <vt:lpstr>1 Corinthians 15:1-5</vt:lpstr>
      <vt:lpstr>1 Corinthians 15:5-8</vt:lpstr>
      <vt:lpstr>1 Corinthians 15:5-8</vt:lpstr>
      <vt:lpstr>1 Corinthians 15:5-8</vt:lpstr>
      <vt:lpstr>1 Corinthians 15:5-8</vt:lpstr>
      <vt:lpstr>1 Corinthians 15:5-8</vt:lpstr>
      <vt:lpstr>1 Corinthians 15:8-11</vt:lpstr>
      <vt:lpstr>1 Corinthians 15:8-11</vt:lpstr>
      <vt:lpstr>1 Corinthians 15:8-11</vt:lpstr>
      <vt:lpstr>1 Corinthians 15:8-11</vt:lpstr>
      <vt:lpstr>1 Corinthians 15:8-11</vt:lpstr>
      <vt:lpstr>Slide 34</vt:lpstr>
      <vt:lpstr>Application – signs of our own resurrection life</vt:lpstr>
      <vt:lpstr>Application – signs of our own resurrection life</vt:lpstr>
      <vt:lpstr>Application – signs of our own resurrection life</vt:lpstr>
      <vt:lpstr>Application – signs of our own resurrection life</vt:lpstr>
      <vt:lpstr>Application – signs of our own resurrection life</vt:lpstr>
      <vt:lpstr>Application – signs of our own resurrection life</vt:lpstr>
      <vt:lpstr>Slide 41</vt:lpstr>
      <vt:lpstr>Slide 42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9108</cp:revision>
  <cp:lastPrinted>2023-05-06T01:46:48Z</cp:lastPrinted>
  <dcterms:created xsi:type="dcterms:W3CDTF">2016-10-08T19:35:00Z</dcterms:created>
  <dcterms:modified xsi:type="dcterms:W3CDTF">2023-11-06T19:59:23Z</dcterms:modified>
</cp:coreProperties>
</file>